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83" r:id="rId4"/>
    <p:sldId id="284" r:id="rId5"/>
    <p:sldId id="285" r:id="rId6"/>
    <p:sldId id="295" r:id="rId7"/>
    <p:sldId id="261" r:id="rId8"/>
    <p:sldId id="289" r:id="rId9"/>
    <p:sldId id="287" r:id="rId10"/>
    <p:sldId id="299" r:id="rId11"/>
    <p:sldId id="300" r:id="rId12"/>
    <p:sldId id="262" r:id="rId13"/>
    <p:sldId id="296" r:id="rId14"/>
    <p:sldId id="297" r:id="rId15"/>
    <p:sldId id="298" r:id="rId16"/>
    <p:sldId id="292" r:id="rId17"/>
    <p:sldId id="25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6E137-DB7E-41EE-BDE1-0B0EE88964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4504E9-917A-4C2D-AFEA-1351C9A356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573EA20-3039-4A2A-82DE-33D1657872C3}"/>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5" name="Footer Placeholder 4">
            <a:extLst>
              <a:ext uri="{FF2B5EF4-FFF2-40B4-BE49-F238E27FC236}">
                <a16:creationId xmlns:a16="http://schemas.microsoft.com/office/drawing/2014/main" id="{7DF57FCB-4EDF-43E1-AF82-B52576ED50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AB2E66-133D-48E7-9C50-B28B6358F8E6}"/>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2593971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E423A-532C-4D7B-B02C-87984D0D77A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9B1392-8C37-4436-953E-A317B7E1DB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653A1C-EFD1-45AB-B8EB-FBA0F700E420}"/>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5" name="Footer Placeholder 4">
            <a:extLst>
              <a:ext uri="{FF2B5EF4-FFF2-40B4-BE49-F238E27FC236}">
                <a16:creationId xmlns:a16="http://schemas.microsoft.com/office/drawing/2014/main" id="{EB7C19A1-2B11-4E8F-89D6-4AC114FA21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9FBFFD-EB31-4DF5-BB8B-981B114E7848}"/>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3532180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9EEAE5-0838-4DB2-B69E-8529B1067D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925ACC-9500-49BF-AB18-195301E3E8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D56F30-D339-4F45-A8A8-A0EF6F1FDD11}"/>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5" name="Footer Placeholder 4">
            <a:extLst>
              <a:ext uri="{FF2B5EF4-FFF2-40B4-BE49-F238E27FC236}">
                <a16:creationId xmlns:a16="http://schemas.microsoft.com/office/drawing/2014/main" id="{E6783809-297E-441E-8A9F-EACE700B16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C55FE2-B044-432D-9AEF-19605F192D28}"/>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3430292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26E7-8C5D-45C4-82F7-F399C1C32FB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131E3D-BC93-4BBB-9A6D-A1A03BF2DD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F98EBD-2904-46F8-A821-CEF15927D695}"/>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5" name="Footer Placeholder 4">
            <a:extLst>
              <a:ext uri="{FF2B5EF4-FFF2-40B4-BE49-F238E27FC236}">
                <a16:creationId xmlns:a16="http://schemas.microsoft.com/office/drawing/2014/main" id="{5294E25F-9975-4156-987F-A3D0D31E7D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6E1E13-86F4-4673-ABE4-09127D404EE9}"/>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2620655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B352F-14EE-4E85-85FA-DE6CBA9D81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F3D7192-D7AF-480B-B514-70E7927CB3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A36618-E791-4824-BA59-7A79290EF829}"/>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5" name="Footer Placeholder 4">
            <a:extLst>
              <a:ext uri="{FF2B5EF4-FFF2-40B4-BE49-F238E27FC236}">
                <a16:creationId xmlns:a16="http://schemas.microsoft.com/office/drawing/2014/main" id="{D638231E-CA7D-4AF7-B10A-14A7369D7F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F364F4-578B-47C7-8EC3-C3668AEA7027}"/>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2706527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1BF1C-4E6C-40EB-B77A-8FA7CB338D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3AC746-68D2-4268-9C64-426B7C4263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746B0D4-F9E9-4D72-B846-C39F5922EB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0F2A651-0A6A-48D1-816F-45EAA2864091}"/>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6" name="Footer Placeholder 5">
            <a:extLst>
              <a:ext uri="{FF2B5EF4-FFF2-40B4-BE49-F238E27FC236}">
                <a16:creationId xmlns:a16="http://schemas.microsoft.com/office/drawing/2014/main" id="{28F17B1E-CE76-48E4-AD35-7B01076A18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11D93-6310-46D7-A992-1D337DF57ADF}"/>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322636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09246-6653-4BE0-8ECA-6FD15A5BE92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F06DEE-3B81-4D02-9A70-423F425505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ACA011-E7FD-4F0B-8D50-CD630A2C97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D42AF5C-F28C-4F92-AAFD-436BEAEEF3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6FB50D-14AE-44A7-9471-D4ADC47E9F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F9D1F44-999E-468C-B462-F41877485C53}"/>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8" name="Footer Placeholder 7">
            <a:extLst>
              <a:ext uri="{FF2B5EF4-FFF2-40B4-BE49-F238E27FC236}">
                <a16:creationId xmlns:a16="http://schemas.microsoft.com/office/drawing/2014/main" id="{1BE68ECA-A500-4754-B5FA-D34E05C9C70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0B57AD1-97B2-4B32-9D5F-356A4FE7396E}"/>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38063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7715F-951A-426F-A6AC-6A2E05B8963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7729C56-DBD7-4E4F-B1D9-733EB224015E}"/>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4" name="Footer Placeholder 3">
            <a:extLst>
              <a:ext uri="{FF2B5EF4-FFF2-40B4-BE49-F238E27FC236}">
                <a16:creationId xmlns:a16="http://schemas.microsoft.com/office/drawing/2014/main" id="{6C0CC916-0DD5-45EB-8D06-4A88F1ACF4D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3DD566A-D4B2-4388-89D4-728FB5B29276}"/>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3057720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58049E-3A80-49E7-9087-4AC35E6B2088}"/>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3" name="Footer Placeholder 2">
            <a:extLst>
              <a:ext uri="{FF2B5EF4-FFF2-40B4-BE49-F238E27FC236}">
                <a16:creationId xmlns:a16="http://schemas.microsoft.com/office/drawing/2014/main" id="{0C5AC37A-D2D4-475F-BAE6-43BAB67F3D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054CECA-EC36-452A-B20A-F68317DADEF2}"/>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646130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FCE2E-8D8D-4675-9D5F-790067C37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4427AD3-300A-48EC-9DF9-5E9AE5DB51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A20E606-7298-4684-9CAD-0BCD6B8A0C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ACB0FD-AB57-4ED5-A63B-1A32A397149A}"/>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6" name="Footer Placeholder 5">
            <a:extLst>
              <a:ext uri="{FF2B5EF4-FFF2-40B4-BE49-F238E27FC236}">
                <a16:creationId xmlns:a16="http://schemas.microsoft.com/office/drawing/2014/main" id="{A0DE7762-802E-4404-B149-9F88AF90F1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70DC8A-A7B3-466C-8BAF-7A80965C5E20}"/>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247418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D5871-F385-4C7D-9565-65F6848D96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50BA037-60BD-4424-B4A7-B193DB9C70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1447AB4-0FA8-4FFB-97E6-306B5D083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773297-EAF6-4C6B-91F1-8B46881B36EC}"/>
              </a:ext>
            </a:extLst>
          </p:cNvPr>
          <p:cNvSpPr>
            <a:spLocks noGrp="1"/>
          </p:cNvSpPr>
          <p:nvPr>
            <p:ph type="dt" sz="half" idx="10"/>
          </p:nvPr>
        </p:nvSpPr>
        <p:spPr/>
        <p:txBody>
          <a:bodyPr/>
          <a:lstStyle/>
          <a:p>
            <a:fld id="{99449660-21A8-4A9F-8822-20CDA50DA8E6}" type="datetimeFigureOut">
              <a:rPr lang="en-GB" smtClean="0"/>
              <a:t>27/05/2022</a:t>
            </a:fld>
            <a:endParaRPr lang="en-GB"/>
          </a:p>
        </p:txBody>
      </p:sp>
      <p:sp>
        <p:nvSpPr>
          <p:cNvPr id="6" name="Footer Placeholder 5">
            <a:extLst>
              <a:ext uri="{FF2B5EF4-FFF2-40B4-BE49-F238E27FC236}">
                <a16:creationId xmlns:a16="http://schemas.microsoft.com/office/drawing/2014/main" id="{2C7FF1E5-BB60-4CA9-AA03-2C2DF07033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163EAA-6AD6-4558-9E0F-449AAEF410DC}"/>
              </a:ext>
            </a:extLst>
          </p:cNvPr>
          <p:cNvSpPr>
            <a:spLocks noGrp="1"/>
          </p:cNvSpPr>
          <p:nvPr>
            <p:ph type="sldNum" sz="quarter" idx="12"/>
          </p:nvPr>
        </p:nvSpPr>
        <p:spPr/>
        <p:txBody>
          <a:bodyPr/>
          <a:lstStyle/>
          <a:p>
            <a:fld id="{3FF07DBE-1DD0-4F58-A062-8E2524360AB3}" type="slidenum">
              <a:rPr lang="en-GB" smtClean="0"/>
              <a:t>‹#›</a:t>
            </a:fld>
            <a:endParaRPr lang="en-GB"/>
          </a:p>
        </p:txBody>
      </p:sp>
    </p:spTree>
    <p:extLst>
      <p:ext uri="{BB962C8B-B14F-4D97-AF65-F5344CB8AC3E}">
        <p14:creationId xmlns:p14="http://schemas.microsoft.com/office/powerpoint/2010/main" val="4116805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818EA6-FD12-4940-8161-C6264B1872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3C5006-BFBE-4A23-BB31-E2A4D5286D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BA3C6F-9304-470B-8362-A918FC1470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49660-21A8-4A9F-8822-20CDA50DA8E6}" type="datetimeFigureOut">
              <a:rPr lang="en-GB" smtClean="0"/>
              <a:t>27/05/2022</a:t>
            </a:fld>
            <a:endParaRPr lang="en-GB"/>
          </a:p>
        </p:txBody>
      </p:sp>
      <p:sp>
        <p:nvSpPr>
          <p:cNvPr id="5" name="Footer Placeholder 4">
            <a:extLst>
              <a:ext uri="{FF2B5EF4-FFF2-40B4-BE49-F238E27FC236}">
                <a16:creationId xmlns:a16="http://schemas.microsoft.com/office/drawing/2014/main" id="{35E825F7-9E93-4F53-928B-49AA5A30ED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4408D0-A809-4228-8EEA-B3FCAB8A05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07DBE-1DD0-4F58-A062-8E2524360AB3}" type="slidenum">
              <a:rPr lang="en-GB" smtClean="0"/>
              <a:t>‹#›</a:t>
            </a:fld>
            <a:endParaRPr lang="en-GB"/>
          </a:p>
        </p:txBody>
      </p:sp>
    </p:spTree>
    <p:extLst>
      <p:ext uri="{BB962C8B-B14F-4D97-AF65-F5344CB8AC3E}">
        <p14:creationId xmlns:p14="http://schemas.microsoft.com/office/powerpoint/2010/main" val="751507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Freeform: Shape 27">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31" name="Freeform: Shape 30">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Freeform: Shape 33">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35">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Title 1">
            <a:extLst>
              <a:ext uri="{FF2B5EF4-FFF2-40B4-BE49-F238E27FC236}">
                <a16:creationId xmlns:a16="http://schemas.microsoft.com/office/drawing/2014/main" id="{084EBB44-B3FA-4D75-879E-21B6A4EEDDB5}"/>
              </a:ext>
            </a:extLst>
          </p:cNvPr>
          <p:cNvSpPr>
            <a:spLocks noGrp="1"/>
          </p:cNvSpPr>
          <p:nvPr>
            <p:ph type="ctrTitle"/>
          </p:nvPr>
        </p:nvSpPr>
        <p:spPr>
          <a:xfrm>
            <a:off x="2510566" y="1542402"/>
            <a:ext cx="6898354" cy="2387918"/>
          </a:xfrm>
        </p:spPr>
        <p:txBody>
          <a:bodyPr anchor="b">
            <a:normAutofit/>
          </a:bodyPr>
          <a:lstStyle/>
          <a:p>
            <a:r>
              <a:rPr lang="en-GB" sz="5200" b="1" dirty="0"/>
              <a:t>Plastica Ltd</a:t>
            </a:r>
            <a:br>
              <a:rPr lang="en-GB" sz="5200" b="1" dirty="0"/>
            </a:br>
            <a:br>
              <a:rPr lang="en-GB" sz="5200" b="1" dirty="0"/>
            </a:br>
            <a:r>
              <a:rPr lang="en-GB" b="1" dirty="0"/>
              <a:t>Fire Warden Training</a:t>
            </a:r>
            <a:endParaRPr lang="en-GB" sz="5200" b="1" dirty="0"/>
          </a:p>
        </p:txBody>
      </p:sp>
      <p:grpSp>
        <p:nvGrpSpPr>
          <p:cNvPr id="39" name="Group 38">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40" name="Freeform: Shape 39">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43" name="Freeform: Shape 42">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46" name="Freeform: Shape 45">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49" name="Freeform: Shape 48">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5" name="Picture 24">
            <a:extLst>
              <a:ext uri="{FF2B5EF4-FFF2-40B4-BE49-F238E27FC236}">
                <a16:creationId xmlns:a16="http://schemas.microsoft.com/office/drawing/2014/main" id="{609F1B73-4478-E533-0723-5F0E13CF9779}"/>
              </a:ext>
            </a:extLst>
          </p:cNvPr>
          <p:cNvPicPr>
            <a:picLocks noChangeAspect="1"/>
          </p:cNvPicPr>
          <p:nvPr/>
        </p:nvPicPr>
        <p:blipFill>
          <a:blip r:embed="rId2"/>
          <a:stretch>
            <a:fillRect/>
          </a:stretch>
        </p:blipFill>
        <p:spPr>
          <a:xfrm>
            <a:off x="10766335" y="6240780"/>
            <a:ext cx="1246197" cy="411480"/>
          </a:xfrm>
          <a:prstGeom prst="rect">
            <a:avLst/>
          </a:prstGeom>
        </p:spPr>
      </p:pic>
    </p:spTree>
    <p:extLst>
      <p:ext uri="{BB962C8B-B14F-4D97-AF65-F5344CB8AC3E}">
        <p14:creationId xmlns:p14="http://schemas.microsoft.com/office/powerpoint/2010/main" val="104276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15">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7">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C4F206-35D2-4520-A8F7-FDB8721D3D79}"/>
              </a:ext>
            </a:extLst>
          </p:cNvPr>
          <p:cNvSpPr>
            <a:spLocks noGrp="1"/>
          </p:cNvSpPr>
          <p:nvPr>
            <p:ph type="title"/>
          </p:nvPr>
        </p:nvSpPr>
        <p:spPr>
          <a:xfrm>
            <a:off x="7121582" y="2870177"/>
            <a:ext cx="4766330" cy="1454051"/>
          </a:xfrm>
        </p:spPr>
        <p:txBody>
          <a:bodyPr>
            <a:normAutofit fontScale="90000"/>
          </a:bodyPr>
          <a:lstStyle/>
          <a:p>
            <a:pPr algn="ctr"/>
            <a:r>
              <a:rPr lang="en-GB" sz="4000" b="1" dirty="0"/>
              <a:t>Fire Drill Tasks </a:t>
            </a:r>
            <a:br>
              <a:rPr lang="en-GB" sz="4000" b="1" dirty="0"/>
            </a:br>
            <a:r>
              <a:rPr lang="en-GB" sz="4000" b="1" dirty="0"/>
              <a:t>Zone 8-10</a:t>
            </a:r>
            <a:br>
              <a:rPr lang="en-GB" sz="4000" b="1" dirty="0"/>
            </a:br>
            <a:r>
              <a:rPr lang="en-GB" sz="4000" b="1" dirty="0"/>
              <a:t>Chemical Fire</a:t>
            </a:r>
            <a:br>
              <a:rPr lang="en-GB" sz="4000" b="1" dirty="0"/>
            </a:br>
            <a:r>
              <a:rPr lang="en-GB" sz="4000" b="1" dirty="0"/>
              <a:t>Outside Evacuation</a:t>
            </a:r>
          </a:p>
        </p:txBody>
      </p:sp>
      <p:grpSp>
        <p:nvGrpSpPr>
          <p:cNvPr id="20" name="Group 19">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21" name="Freeform: Shape 20">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C4034CBF-9EFE-9936-C1B5-1E111CA6990E}"/>
              </a:ext>
            </a:extLst>
          </p:cNvPr>
          <p:cNvSpPr txBox="1"/>
          <p:nvPr/>
        </p:nvSpPr>
        <p:spPr>
          <a:xfrm>
            <a:off x="528872" y="835982"/>
            <a:ext cx="6374080" cy="5493812"/>
          </a:xfrm>
          <a:prstGeom prst="rect">
            <a:avLst/>
          </a:prstGeom>
          <a:noFill/>
        </p:spPr>
        <p:txBody>
          <a:bodyPr wrap="square">
            <a:spAutoFit/>
          </a:bodyPr>
          <a:lstStyle/>
          <a:p>
            <a:pPr lvl="0"/>
            <a:r>
              <a:rPr lang="en-GB" sz="2000" dirty="0"/>
              <a:t>If informed by the Fire Service, Warden Fire Officer or Reception Fire Officer that an outside evacuation is required:</a:t>
            </a:r>
          </a:p>
          <a:p>
            <a:pPr lvl="0"/>
            <a:endParaRPr lang="en-GB" sz="1100" dirty="0"/>
          </a:p>
          <a:p>
            <a:pPr marL="342900" lvl="0" indent="-342900">
              <a:buFont typeface="Arial" panose="020B0604020202020204" pitchFamily="34" charset="0"/>
              <a:buChar char="•"/>
            </a:pPr>
            <a:r>
              <a:rPr lang="en-GB" sz="2000" dirty="0"/>
              <a:t>You will be allocated a specific number of personnel, you are responsible for ensuring all arrive at our new Assembly Point</a:t>
            </a:r>
          </a:p>
          <a:p>
            <a:pPr marL="342900" lvl="0" indent="-342900">
              <a:buFont typeface="Arial" panose="020B0604020202020204" pitchFamily="34" charset="0"/>
              <a:buChar char="•"/>
            </a:pPr>
            <a:r>
              <a:rPr lang="en-GB" sz="2000" dirty="0"/>
              <a:t>Calmly instruct your group to leave by the fire doors at the back of Customer Services</a:t>
            </a:r>
          </a:p>
          <a:p>
            <a:pPr marL="342900" lvl="0" indent="-342900">
              <a:buFont typeface="Arial" panose="020B0604020202020204" pitchFamily="34" charset="0"/>
              <a:buChar char="•"/>
            </a:pPr>
            <a:r>
              <a:rPr lang="en-GB" sz="2000" dirty="0"/>
              <a:t>Our new Assembly Point is in the Tesco underground car park</a:t>
            </a:r>
          </a:p>
          <a:p>
            <a:pPr marL="342900" lvl="0" indent="-342900">
              <a:buFont typeface="Arial" panose="020B0604020202020204" pitchFamily="34" charset="0"/>
              <a:buChar char="•"/>
            </a:pPr>
            <a:r>
              <a:rPr lang="en-GB" sz="2000" dirty="0"/>
              <a:t>Follow the Warden Fire Officer who will lead everyone to the assembly point.</a:t>
            </a:r>
          </a:p>
          <a:p>
            <a:pPr marL="342900" lvl="0" indent="-342900">
              <a:buFont typeface="Arial" panose="020B0604020202020204" pitchFamily="34" charset="0"/>
              <a:buChar char="•"/>
            </a:pPr>
            <a:r>
              <a:rPr lang="en-GB" sz="2000" dirty="0"/>
              <a:t>Ensure you keep your group with you and ensure they safely cross any roads and advise the Warden Fire Officer on arrival that all of your group are together</a:t>
            </a:r>
          </a:p>
          <a:p>
            <a:pPr marL="342900" lvl="0" indent="-342900">
              <a:buFont typeface="Arial" panose="020B0604020202020204" pitchFamily="34" charset="0"/>
              <a:buChar char="•"/>
            </a:pPr>
            <a:r>
              <a:rPr lang="en-GB" sz="2000" dirty="0"/>
              <a:t>Await further instruction from the Fire Service, Reception Fire Officer or Warden Fire Officer</a:t>
            </a:r>
          </a:p>
        </p:txBody>
      </p:sp>
      <p:pic>
        <p:nvPicPr>
          <p:cNvPr id="11" name="Picture 10">
            <a:extLst>
              <a:ext uri="{FF2B5EF4-FFF2-40B4-BE49-F238E27FC236}">
                <a16:creationId xmlns:a16="http://schemas.microsoft.com/office/drawing/2014/main" id="{AE4A76BD-01E1-6682-B7EE-4767E0710C4D}"/>
              </a:ext>
            </a:extLst>
          </p:cNvPr>
          <p:cNvPicPr>
            <a:picLocks noChangeAspect="1"/>
          </p:cNvPicPr>
          <p:nvPr/>
        </p:nvPicPr>
        <p:blipFill>
          <a:blip r:embed="rId2"/>
          <a:stretch>
            <a:fillRect/>
          </a:stretch>
        </p:blipFill>
        <p:spPr>
          <a:xfrm>
            <a:off x="10766335" y="6240780"/>
            <a:ext cx="1246197" cy="411480"/>
          </a:xfrm>
          <a:prstGeom prst="rect">
            <a:avLst/>
          </a:prstGeom>
        </p:spPr>
      </p:pic>
    </p:spTree>
    <p:extLst>
      <p:ext uri="{BB962C8B-B14F-4D97-AF65-F5344CB8AC3E}">
        <p14:creationId xmlns:p14="http://schemas.microsoft.com/office/powerpoint/2010/main" val="2954614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15">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7">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C4F206-35D2-4520-A8F7-FDB8721D3D79}"/>
              </a:ext>
            </a:extLst>
          </p:cNvPr>
          <p:cNvSpPr>
            <a:spLocks noGrp="1"/>
          </p:cNvSpPr>
          <p:nvPr>
            <p:ph type="title"/>
          </p:nvPr>
        </p:nvSpPr>
        <p:spPr>
          <a:xfrm>
            <a:off x="7121582" y="2870177"/>
            <a:ext cx="4766330" cy="1454051"/>
          </a:xfrm>
        </p:spPr>
        <p:txBody>
          <a:bodyPr>
            <a:normAutofit fontScale="90000"/>
          </a:bodyPr>
          <a:lstStyle/>
          <a:p>
            <a:pPr algn="ctr"/>
            <a:r>
              <a:rPr lang="en-GB" sz="4000" b="1" dirty="0"/>
              <a:t>Outside Evacuation – Directions to Tesco Extra</a:t>
            </a:r>
          </a:p>
        </p:txBody>
      </p:sp>
      <p:grpSp>
        <p:nvGrpSpPr>
          <p:cNvPr id="20" name="Group 19">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21" name="Freeform: Shape 20">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Picture 10">
            <a:extLst>
              <a:ext uri="{FF2B5EF4-FFF2-40B4-BE49-F238E27FC236}">
                <a16:creationId xmlns:a16="http://schemas.microsoft.com/office/drawing/2014/main" id="{AE4A76BD-01E1-6682-B7EE-4767E0710C4D}"/>
              </a:ext>
            </a:extLst>
          </p:cNvPr>
          <p:cNvPicPr>
            <a:picLocks noChangeAspect="1"/>
          </p:cNvPicPr>
          <p:nvPr/>
        </p:nvPicPr>
        <p:blipFill>
          <a:blip r:embed="rId2"/>
          <a:stretch>
            <a:fillRect/>
          </a:stretch>
        </p:blipFill>
        <p:spPr>
          <a:xfrm>
            <a:off x="10766335" y="6240780"/>
            <a:ext cx="1246197" cy="411480"/>
          </a:xfrm>
          <a:prstGeom prst="rect">
            <a:avLst/>
          </a:prstGeom>
        </p:spPr>
      </p:pic>
      <p:pic>
        <p:nvPicPr>
          <p:cNvPr id="5" name="Picture 4">
            <a:extLst>
              <a:ext uri="{FF2B5EF4-FFF2-40B4-BE49-F238E27FC236}">
                <a16:creationId xmlns:a16="http://schemas.microsoft.com/office/drawing/2014/main" id="{1A699B5A-E261-E45A-FB6E-524925D887F6}"/>
              </a:ext>
            </a:extLst>
          </p:cNvPr>
          <p:cNvPicPr>
            <a:picLocks noChangeAspect="1"/>
          </p:cNvPicPr>
          <p:nvPr/>
        </p:nvPicPr>
        <p:blipFill>
          <a:blip r:embed="rId3"/>
          <a:stretch>
            <a:fillRect/>
          </a:stretch>
        </p:blipFill>
        <p:spPr>
          <a:xfrm>
            <a:off x="306052" y="952500"/>
            <a:ext cx="6815529" cy="4848226"/>
          </a:xfrm>
          <a:prstGeom prst="rect">
            <a:avLst/>
          </a:prstGeom>
        </p:spPr>
      </p:pic>
      <p:sp>
        <p:nvSpPr>
          <p:cNvPr id="3" name="Rectangle 2">
            <a:extLst>
              <a:ext uri="{FF2B5EF4-FFF2-40B4-BE49-F238E27FC236}">
                <a16:creationId xmlns:a16="http://schemas.microsoft.com/office/drawing/2014/main" id="{47E0DABD-786B-D1AD-E4D7-23E145DBBF09}"/>
              </a:ext>
            </a:extLst>
          </p:cNvPr>
          <p:cNvSpPr/>
          <p:nvPr/>
        </p:nvSpPr>
        <p:spPr>
          <a:xfrm>
            <a:off x="3713816" y="1384419"/>
            <a:ext cx="1358781" cy="51274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99DF69D0-3292-AE3D-B28A-7EDB944B35D7}"/>
              </a:ext>
            </a:extLst>
          </p:cNvPr>
          <p:cNvSpPr/>
          <p:nvPr/>
        </p:nvSpPr>
        <p:spPr>
          <a:xfrm>
            <a:off x="4306585" y="3232447"/>
            <a:ext cx="1358781" cy="51274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24B125D6-61F8-4AEA-5236-6172B26B6CAB}"/>
              </a:ext>
            </a:extLst>
          </p:cNvPr>
          <p:cNvSpPr txBox="1"/>
          <p:nvPr/>
        </p:nvSpPr>
        <p:spPr>
          <a:xfrm>
            <a:off x="3401226" y="2233572"/>
            <a:ext cx="2694774" cy="738664"/>
          </a:xfrm>
          <a:prstGeom prst="rect">
            <a:avLst/>
          </a:prstGeom>
          <a:noFill/>
          <a:ln w="38100">
            <a:solidFill>
              <a:srgbClr val="0070C0"/>
            </a:solidFill>
          </a:ln>
        </p:spPr>
        <p:txBody>
          <a:bodyPr wrap="square" rtlCol="0">
            <a:spAutoFit/>
          </a:bodyPr>
          <a:lstStyle/>
          <a:p>
            <a:pPr algn="ctr"/>
            <a:r>
              <a:rPr lang="en-GB" sz="1400" b="1" dirty="0">
                <a:solidFill>
                  <a:srgbClr val="0070C0"/>
                </a:solidFill>
              </a:rPr>
              <a:t>We will walk through the pathways to the underground Tesco car park</a:t>
            </a:r>
          </a:p>
        </p:txBody>
      </p:sp>
      <p:cxnSp>
        <p:nvCxnSpPr>
          <p:cNvPr id="7" name="Straight Arrow Connector 6">
            <a:extLst>
              <a:ext uri="{FF2B5EF4-FFF2-40B4-BE49-F238E27FC236}">
                <a16:creationId xmlns:a16="http://schemas.microsoft.com/office/drawing/2014/main" id="{ACA1BA2D-67E4-1B2D-19CD-E38D232924EA}"/>
              </a:ext>
            </a:extLst>
          </p:cNvPr>
          <p:cNvCxnSpPr>
            <a:cxnSpLocks/>
          </p:cNvCxnSpPr>
          <p:nvPr/>
        </p:nvCxnSpPr>
        <p:spPr>
          <a:xfrm>
            <a:off x="4512179" y="1897166"/>
            <a:ext cx="473796" cy="33640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14BA4FE-903B-3B3B-858C-59E6979A1D89}"/>
              </a:ext>
            </a:extLst>
          </p:cNvPr>
          <p:cNvCxnSpPr>
            <a:cxnSpLocks/>
            <a:endCxn id="13" idx="0"/>
          </p:cNvCxnSpPr>
          <p:nvPr/>
        </p:nvCxnSpPr>
        <p:spPr>
          <a:xfrm>
            <a:off x="4891568" y="2956655"/>
            <a:ext cx="94408" cy="27579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641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3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1CDCDCED-445A-4935-8134-2E47918976B8}"/>
              </a:ext>
            </a:extLst>
          </p:cNvPr>
          <p:cNvSpPr>
            <a:spLocks noGrp="1"/>
          </p:cNvSpPr>
          <p:nvPr>
            <p:ph type="title"/>
          </p:nvPr>
        </p:nvSpPr>
        <p:spPr>
          <a:xfrm>
            <a:off x="640080" y="1243013"/>
            <a:ext cx="3855720" cy="4371974"/>
          </a:xfrm>
        </p:spPr>
        <p:txBody>
          <a:bodyPr>
            <a:normAutofit/>
          </a:bodyPr>
          <a:lstStyle/>
          <a:p>
            <a:r>
              <a:rPr lang="en-GB" sz="4000" b="1" dirty="0"/>
              <a:t>Absence Cover</a:t>
            </a:r>
          </a:p>
        </p:txBody>
      </p:sp>
      <p:sp>
        <p:nvSpPr>
          <p:cNvPr id="18" name="TextBox 17">
            <a:extLst>
              <a:ext uri="{FF2B5EF4-FFF2-40B4-BE49-F238E27FC236}">
                <a16:creationId xmlns:a16="http://schemas.microsoft.com/office/drawing/2014/main" id="{4F1BF781-0A22-1B5A-4ED3-48F114F46CED}"/>
              </a:ext>
            </a:extLst>
          </p:cNvPr>
          <p:cNvSpPr txBox="1"/>
          <p:nvPr/>
        </p:nvSpPr>
        <p:spPr>
          <a:xfrm>
            <a:off x="5805110" y="1480638"/>
            <a:ext cx="5315007" cy="954107"/>
          </a:xfrm>
          <a:prstGeom prst="rect">
            <a:avLst/>
          </a:prstGeom>
          <a:noFill/>
        </p:spPr>
        <p:txBody>
          <a:bodyPr wrap="square">
            <a:spAutoFit/>
          </a:bodyPr>
          <a:lstStyle/>
          <a:p>
            <a:pPr lvl="0"/>
            <a:endParaRPr lang="en-GB" sz="2800" dirty="0"/>
          </a:p>
          <a:p>
            <a:pPr lvl="0"/>
            <a:endParaRPr lang="en-GB" sz="2800" dirty="0"/>
          </a:p>
        </p:txBody>
      </p:sp>
      <p:sp>
        <p:nvSpPr>
          <p:cNvPr id="20" name="TextBox 19">
            <a:extLst>
              <a:ext uri="{FF2B5EF4-FFF2-40B4-BE49-F238E27FC236}">
                <a16:creationId xmlns:a16="http://schemas.microsoft.com/office/drawing/2014/main" id="{BE6042C9-94E7-91D3-50E9-321E324166ED}"/>
              </a:ext>
            </a:extLst>
          </p:cNvPr>
          <p:cNvSpPr txBox="1"/>
          <p:nvPr/>
        </p:nvSpPr>
        <p:spPr>
          <a:xfrm>
            <a:off x="5921266" y="1889092"/>
            <a:ext cx="5315007" cy="2862322"/>
          </a:xfrm>
          <a:prstGeom prst="rect">
            <a:avLst/>
          </a:prstGeom>
          <a:noFill/>
        </p:spPr>
        <p:txBody>
          <a:bodyPr wrap="square">
            <a:spAutoFit/>
          </a:bodyPr>
          <a:lstStyle/>
          <a:p>
            <a:pPr marL="457200" lvl="0" indent="-457200">
              <a:buFont typeface="Arial" panose="020B0604020202020204" pitchFamily="34" charset="0"/>
              <a:buChar char="•"/>
            </a:pPr>
            <a:r>
              <a:rPr lang="en-GB" sz="2800" dirty="0"/>
              <a:t>For pre-planned absence ensure you have arranged cover for your duties</a:t>
            </a:r>
          </a:p>
          <a:p>
            <a:pPr marL="457200" lvl="0" indent="-457200">
              <a:buFont typeface="Arial" panose="020B0604020202020204" pitchFamily="34" charset="0"/>
              <a:buChar char="•"/>
            </a:pPr>
            <a:endParaRPr lang="en-GB" sz="1200" dirty="0"/>
          </a:p>
          <a:p>
            <a:pPr marL="457200" lvl="0" indent="-457200">
              <a:buFont typeface="Arial" panose="020B0604020202020204" pitchFamily="34" charset="0"/>
              <a:buChar char="•"/>
            </a:pPr>
            <a:r>
              <a:rPr lang="en-GB" sz="2800" dirty="0"/>
              <a:t>For unexpected absence please ask your supervisor/manager to arrange cover</a:t>
            </a:r>
          </a:p>
        </p:txBody>
      </p:sp>
    </p:spTree>
    <p:extLst>
      <p:ext uri="{BB962C8B-B14F-4D97-AF65-F5344CB8AC3E}">
        <p14:creationId xmlns:p14="http://schemas.microsoft.com/office/powerpoint/2010/main" val="3366223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3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1CDCDCED-445A-4935-8134-2E47918976B8}"/>
              </a:ext>
            </a:extLst>
          </p:cNvPr>
          <p:cNvSpPr>
            <a:spLocks noGrp="1"/>
          </p:cNvSpPr>
          <p:nvPr>
            <p:ph type="title"/>
          </p:nvPr>
        </p:nvSpPr>
        <p:spPr>
          <a:xfrm>
            <a:off x="640080" y="1243013"/>
            <a:ext cx="3855720" cy="4371974"/>
          </a:xfrm>
        </p:spPr>
        <p:txBody>
          <a:bodyPr>
            <a:normAutofit/>
          </a:bodyPr>
          <a:lstStyle/>
          <a:p>
            <a:r>
              <a:rPr lang="en-GB" sz="4000" b="1" dirty="0"/>
              <a:t>Fire Inductions</a:t>
            </a:r>
          </a:p>
        </p:txBody>
      </p:sp>
      <p:sp>
        <p:nvSpPr>
          <p:cNvPr id="18" name="TextBox 17">
            <a:extLst>
              <a:ext uri="{FF2B5EF4-FFF2-40B4-BE49-F238E27FC236}">
                <a16:creationId xmlns:a16="http://schemas.microsoft.com/office/drawing/2014/main" id="{4F1BF781-0A22-1B5A-4ED3-48F114F46CED}"/>
              </a:ext>
            </a:extLst>
          </p:cNvPr>
          <p:cNvSpPr txBox="1"/>
          <p:nvPr/>
        </p:nvSpPr>
        <p:spPr>
          <a:xfrm>
            <a:off x="5805110" y="1480638"/>
            <a:ext cx="5315007" cy="2431435"/>
          </a:xfrm>
          <a:prstGeom prst="rect">
            <a:avLst/>
          </a:prstGeom>
          <a:noFill/>
        </p:spPr>
        <p:txBody>
          <a:bodyPr wrap="square">
            <a:spAutoFit/>
          </a:bodyPr>
          <a:lstStyle/>
          <a:p>
            <a:pPr lvl="0"/>
            <a:r>
              <a:rPr lang="en-GB" sz="2400" dirty="0"/>
              <a:t>All new employees, both permanent and temporary must receive a Fire Induction during their first week of employment and as close to their first day as possible</a:t>
            </a:r>
          </a:p>
          <a:p>
            <a:pPr lvl="0"/>
            <a:endParaRPr lang="en-GB" sz="2800" dirty="0"/>
          </a:p>
          <a:p>
            <a:pPr lvl="0"/>
            <a:endParaRPr lang="en-GB" sz="2800" dirty="0"/>
          </a:p>
        </p:txBody>
      </p:sp>
      <p:pic>
        <p:nvPicPr>
          <p:cNvPr id="19" name="Picture 18">
            <a:extLst>
              <a:ext uri="{FF2B5EF4-FFF2-40B4-BE49-F238E27FC236}">
                <a16:creationId xmlns:a16="http://schemas.microsoft.com/office/drawing/2014/main" id="{B430C2C4-C0D1-31CC-A1A8-EDD4D93F821D}"/>
              </a:ext>
            </a:extLst>
          </p:cNvPr>
          <p:cNvPicPr>
            <a:picLocks noChangeAspect="1"/>
          </p:cNvPicPr>
          <p:nvPr/>
        </p:nvPicPr>
        <p:blipFill>
          <a:blip r:embed="rId2"/>
          <a:stretch>
            <a:fillRect/>
          </a:stretch>
        </p:blipFill>
        <p:spPr>
          <a:xfrm>
            <a:off x="5459793" y="3455680"/>
            <a:ext cx="6233969" cy="1672110"/>
          </a:xfrm>
          <a:prstGeom prst="rect">
            <a:avLst/>
          </a:prstGeom>
        </p:spPr>
      </p:pic>
    </p:spTree>
    <p:extLst>
      <p:ext uri="{BB962C8B-B14F-4D97-AF65-F5344CB8AC3E}">
        <p14:creationId xmlns:p14="http://schemas.microsoft.com/office/powerpoint/2010/main" val="1843073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3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1CDCDCED-445A-4935-8134-2E47918976B8}"/>
              </a:ext>
            </a:extLst>
          </p:cNvPr>
          <p:cNvSpPr>
            <a:spLocks noGrp="1"/>
          </p:cNvSpPr>
          <p:nvPr>
            <p:ph type="title"/>
          </p:nvPr>
        </p:nvSpPr>
        <p:spPr>
          <a:xfrm>
            <a:off x="640080" y="1243013"/>
            <a:ext cx="3855720" cy="4371974"/>
          </a:xfrm>
        </p:spPr>
        <p:txBody>
          <a:bodyPr>
            <a:normAutofit/>
          </a:bodyPr>
          <a:lstStyle/>
          <a:p>
            <a:r>
              <a:rPr lang="en-GB" sz="4000" b="1" dirty="0"/>
              <a:t>Annual Barrier Test</a:t>
            </a:r>
          </a:p>
        </p:txBody>
      </p:sp>
      <p:sp>
        <p:nvSpPr>
          <p:cNvPr id="18" name="TextBox 17">
            <a:extLst>
              <a:ext uri="{FF2B5EF4-FFF2-40B4-BE49-F238E27FC236}">
                <a16:creationId xmlns:a16="http://schemas.microsoft.com/office/drawing/2014/main" id="{4F1BF781-0A22-1B5A-4ED3-48F114F46CED}"/>
              </a:ext>
            </a:extLst>
          </p:cNvPr>
          <p:cNvSpPr txBox="1"/>
          <p:nvPr/>
        </p:nvSpPr>
        <p:spPr>
          <a:xfrm>
            <a:off x="5805110" y="1480638"/>
            <a:ext cx="5315007" cy="954107"/>
          </a:xfrm>
          <a:prstGeom prst="rect">
            <a:avLst/>
          </a:prstGeom>
          <a:noFill/>
        </p:spPr>
        <p:txBody>
          <a:bodyPr wrap="square">
            <a:spAutoFit/>
          </a:bodyPr>
          <a:lstStyle/>
          <a:p>
            <a:pPr lvl="0"/>
            <a:endParaRPr lang="en-GB" sz="2800" dirty="0"/>
          </a:p>
          <a:p>
            <a:pPr lvl="0"/>
            <a:endParaRPr lang="en-GB" sz="2800" dirty="0"/>
          </a:p>
        </p:txBody>
      </p:sp>
      <p:sp>
        <p:nvSpPr>
          <p:cNvPr id="12" name="TextBox 11">
            <a:extLst>
              <a:ext uri="{FF2B5EF4-FFF2-40B4-BE49-F238E27FC236}">
                <a16:creationId xmlns:a16="http://schemas.microsoft.com/office/drawing/2014/main" id="{14BFDCAB-F3E4-F30E-BA81-6CDE038519FC}"/>
              </a:ext>
            </a:extLst>
          </p:cNvPr>
          <p:cNvSpPr txBox="1"/>
          <p:nvPr/>
        </p:nvSpPr>
        <p:spPr>
          <a:xfrm>
            <a:off x="5702559" y="1711374"/>
            <a:ext cx="5315007" cy="4093428"/>
          </a:xfrm>
          <a:prstGeom prst="rect">
            <a:avLst/>
          </a:prstGeom>
          <a:noFill/>
        </p:spPr>
        <p:txBody>
          <a:bodyPr wrap="square">
            <a:spAutoFit/>
          </a:bodyPr>
          <a:lstStyle/>
          <a:p>
            <a:pPr lvl="0"/>
            <a:r>
              <a:rPr lang="en-GB" sz="2400" dirty="0"/>
              <a:t>We test our Barrier once a year, normally on a Thursday.</a:t>
            </a:r>
          </a:p>
          <a:p>
            <a:pPr lvl="0"/>
            <a:endParaRPr lang="en-GB" sz="1200" dirty="0"/>
          </a:p>
          <a:p>
            <a:pPr lvl="0"/>
            <a:r>
              <a:rPr lang="en-GB" sz="2400" dirty="0"/>
              <a:t>You will need to stay later that day to help with the test and learn how to deploy the barrier if you haven’t attended before</a:t>
            </a:r>
          </a:p>
          <a:p>
            <a:pPr lvl="0"/>
            <a:br>
              <a:rPr lang="en-GB" sz="2400" dirty="0"/>
            </a:br>
            <a:r>
              <a:rPr lang="en-GB" sz="2400" dirty="0"/>
              <a:t>Dinner is provided!</a:t>
            </a:r>
          </a:p>
          <a:p>
            <a:pPr lvl="0"/>
            <a:endParaRPr lang="en-GB" sz="2800" dirty="0"/>
          </a:p>
          <a:p>
            <a:pPr lvl="0"/>
            <a:endParaRPr lang="en-GB" sz="2800" dirty="0"/>
          </a:p>
        </p:txBody>
      </p:sp>
    </p:spTree>
    <p:extLst>
      <p:ext uri="{BB962C8B-B14F-4D97-AF65-F5344CB8AC3E}">
        <p14:creationId xmlns:p14="http://schemas.microsoft.com/office/powerpoint/2010/main" val="195021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3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1CDCDCED-445A-4935-8134-2E47918976B8}"/>
              </a:ext>
            </a:extLst>
          </p:cNvPr>
          <p:cNvSpPr>
            <a:spLocks noGrp="1"/>
          </p:cNvSpPr>
          <p:nvPr>
            <p:ph type="title"/>
          </p:nvPr>
        </p:nvSpPr>
        <p:spPr>
          <a:xfrm>
            <a:off x="640080" y="1243013"/>
            <a:ext cx="3855720" cy="4371974"/>
          </a:xfrm>
        </p:spPr>
        <p:txBody>
          <a:bodyPr>
            <a:normAutofit/>
          </a:bodyPr>
          <a:lstStyle/>
          <a:p>
            <a:r>
              <a:rPr lang="en-GB" sz="4000" b="1" dirty="0"/>
              <a:t>Emergency Drills</a:t>
            </a:r>
          </a:p>
        </p:txBody>
      </p:sp>
      <p:sp>
        <p:nvSpPr>
          <p:cNvPr id="18" name="TextBox 17">
            <a:extLst>
              <a:ext uri="{FF2B5EF4-FFF2-40B4-BE49-F238E27FC236}">
                <a16:creationId xmlns:a16="http://schemas.microsoft.com/office/drawing/2014/main" id="{4F1BF781-0A22-1B5A-4ED3-48F114F46CED}"/>
              </a:ext>
            </a:extLst>
          </p:cNvPr>
          <p:cNvSpPr txBox="1"/>
          <p:nvPr/>
        </p:nvSpPr>
        <p:spPr>
          <a:xfrm>
            <a:off x="5805110" y="1480638"/>
            <a:ext cx="5315007" cy="954107"/>
          </a:xfrm>
          <a:prstGeom prst="rect">
            <a:avLst/>
          </a:prstGeom>
          <a:noFill/>
        </p:spPr>
        <p:txBody>
          <a:bodyPr wrap="square">
            <a:spAutoFit/>
          </a:bodyPr>
          <a:lstStyle/>
          <a:p>
            <a:pPr lvl="0"/>
            <a:endParaRPr lang="en-GB" sz="2800" dirty="0"/>
          </a:p>
          <a:p>
            <a:pPr lvl="0"/>
            <a:endParaRPr lang="en-GB" sz="2800" dirty="0"/>
          </a:p>
        </p:txBody>
      </p:sp>
      <p:sp>
        <p:nvSpPr>
          <p:cNvPr id="13" name="TextBox 12">
            <a:extLst>
              <a:ext uri="{FF2B5EF4-FFF2-40B4-BE49-F238E27FC236}">
                <a16:creationId xmlns:a16="http://schemas.microsoft.com/office/drawing/2014/main" id="{FD7204FB-63B7-3DE0-15A9-2B90AF442BF5}"/>
              </a:ext>
            </a:extLst>
          </p:cNvPr>
          <p:cNvSpPr txBox="1"/>
          <p:nvPr/>
        </p:nvSpPr>
        <p:spPr>
          <a:xfrm>
            <a:off x="6005631" y="2102852"/>
            <a:ext cx="5315007" cy="3170099"/>
          </a:xfrm>
          <a:prstGeom prst="rect">
            <a:avLst/>
          </a:prstGeom>
          <a:noFill/>
        </p:spPr>
        <p:txBody>
          <a:bodyPr wrap="square">
            <a:spAutoFit/>
          </a:bodyPr>
          <a:lstStyle/>
          <a:p>
            <a:pPr lvl="0"/>
            <a:r>
              <a:rPr lang="en-GB" sz="2400" dirty="0"/>
              <a:t>We will be doing more Emergency Drills over the next few months to help train you in the new procedures</a:t>
            </a:r>
          </a:p>
          <a:p>
            <a:pPr lvl="0"/>
            <a:endParaRPr lang="en-GB" sz="2400" dirty="0"/>
          </a:p>
          <a:p>
            <a:pPr lvl="0"/>
            <a:r>
              <a:rPr lang="en-GB" sz="2400" dirty="0"/>
              <a:t>Standard drills will take place at least twice a year</a:t>
            </a:r>
          </a:p>
          <a:p>
            <a:pPr lvl="0"/>
            <a:endParaRPr lang="en-GB" sz="2800" dirty="0"/>
          </a:p>
          <a:p>
            <a:pPr lvl="0"/>
            <a:endParaRPr lang="en-GB" sz="2800" dirty="0"/>
          </a:p>
        </p:txBody>
      </p:sp>
    </p:spTree>
    <p:extLst>
      <p:ext uri="{BB962C8B-B14F-4D97-AF65-F5344CB8AC3E}">
        <p14:creationId xmlns:p14="http://schemas.microsoft.com/office/powerpoint/2010/main" val="4031514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3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1CDCDCED-445A-4935-8134-2E47918976B8}"/>
              </a:ext>
            </a:extLst>
          </p:cNvPr>
          <p:cNvSpPr>
            <a:spLocks noGrp="1"/>
          </p:cNvSpPr>
          <p:nvPr>
            <p:ph type="title"/>
          </p:nvPr>
        </p:nvSpPr>
        <p:spPr>
          <a:xfrm>
            <a:off x="640080" y="1243013"/>
            <a:ext cx="3855720" cy="4371974"/>
          </a:xfrm>
        </p:spPr>
        <p:txBody>
          <a:bodyPr>
            <a:normAutofit/>
          </a:bodyPr>
          <a:lstStyle/>
          <a:p>
            <a:r>
              <a:rPr lang="en-GB" sz="4000" b="1" dirty="0"/>
              <a:t>Emergency Training</a:t>
            </a:r>
          </a:p>
        </p:txBody>
      </p:sp>
      <p:sp>
        <p:nvSpPr>
          <p:cNvPr id="18" name="TextBox 17">
            <a:extLst>
              <a:ext uri="{FF2B5EF4-FFF2-40B4-BE49-F238E27FC236}">
                <a16:creationId xmlns:a16="http://schemas.microsoft.com/office/drawing/2014/main" id="{4F1BF781-0A22-1B5A-4ED3-48F114F46CED}"/>
              </a:ext>
            </a:extLst>
          </p:cNvPr>
          <p:cNvSpPr txBox="1"/>
          <p:nvPr/>
        </p:nvSpPr>
        <p:spPr>
          <a:xfrm>
            <a:off x="5833724" y="2014001"/>
            <a:ext cx="5315007" cy="3908762"/>
          </a:xfrm>
          <a:prstGeom prst="rect">
            <a:avLst/>
          </a:prstGeom>
          <a:noFill/>
        </p:spPr>
        <p:txBody>
          <a:bodyPr wrap="square">
            <a:spAutoFit/>
          </a:bodyPr>
          <a:lstStyle/>
          <a:p>
            <a:pPr lvl="0"/>
            <a:r>
              <a:rPr lang="en-GB" sz="2400" dirty="0"/>
              <a:t>You will need to attend any emergency training that we arrange.  </a:t>
            </a:r>
          </a:p>
          <a:p>
            <a:pPr lvl="0"/>
            <a:endParaRPr lang="en-GB" sz="1200" dirty="0"/>
          </a:p>
          <a:p>
            <a:pPr lvl="0"/>
            <a:r>
              <a:rPr lang="en-GB" sz="2400" dirty="0"/>
              <a:t>The first training will be with East Sussex Fire and Rescue Service – Fire Marshal / Warden Training.</a:t>
            </a:r>
          </a:p>
          <a:p>
            <a:pPr lvl="0"/>
            <a:endParaRPr lang="en-GB" sz="1200" dirty="0"/>
          </a:p>
          <a:p>
            <a:pPr lvl="0"/>
            <a:r>
              <a:rPr lang="en-GB" sz="2400" dirty="0"/>
              <a:t>It will be held here on site and take 3-4 hours</a:t>
            </a:r>
          </a:p>
          <a:p>
            <a:pPr lvl="0"/>
            <a:endParaRPr lang="en-GB" sz="2800" dirty="0"/>
          </a:p>
          <a:p>
            <a:pPr lvl="0"/>
            <a:endParaRPr lang="en-GB" sz="2800" dirty="0"/>
          </a:p>
        </p:txBody>
      </p:sp>
    </p:spTree>
    <p:extLst>
      <p:ext uri="{BB962C8B-B14F-4D97-AF65-F5344CB8AC3E}">
        <p14:creationId xmlns:p14="http://schemas.microsoft.com/office/powerpoint/2010/main" val="1258356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B8160DA1-F0AD-4AD7-9C87-E9BAB0D5C348}"/>
              </a:ext>
            </a:extLst>
          </p:cNvPr>
          <p:cNvSpPr>
            <a:spLocks noGrp="1"/>
          </p:cNvSpPr>
          <p:nvPr>
            <p:ph type="title"/>
          </p:nvPr>
        </p:nvSpPr>
        <p:spPr>
          <a:xfrm>
            <a:off x="1178564" y="328300"/>
            <a:ext cx="9833548" cy="1325563"/>
          </a:xfrm>
        </p:spPr>
        <p:txBody>
          <a:bodyPr anchor="b">
            <a:normAutofit/>
          </a:bodyPr>
          <a:lstStyle/>
          <a:p>
            <a:pPr algn="ctr"/>
            <a:r>
              <a:rPr lang="en-GB" sz="3600" b="1" dirty="0"/>
              <a:t>Reporting Any Concerns</a:t>
            </a:r>
          </a:p>
        </p:txBody>
      </p:sp>
      <p:grpSp>
        <p:nvGrpSpPr>
          <p:cNvPr id="25"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26"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0E022565-8932-43B3-B3E7-914F3F0EC85E}"/>
              </a:ext>
            </a:extLst>
          </p:cNvPr>
          <p:cNvSpPr>
            <a:spLocks noGrp="1"/>
          </p:cNvSpPr>
          <p:nvPr>
            <p:ph idx="1"/>
          </p:nvPr>
        </p:nvSpPr>
        <p:spPr>
          <a:xfrm>
            <a:off x="1274378" y="1982161"/>
            <a:ext cx="9833548" cy="4333181"/>
          </a:xfrm>
        </p:spPr>
        <p:txBody>
          <a:bodyPr>
            <a:normAutofit/>
          </a:bodyPr>
          <a:lstStyle/>
          <a:p>
            <a:pPr marL="0" indent="0">
              <a:buNone/>
            </a:pPr>
            <a:r>
              <a:rPr lang="en-GB" sz="2000" dirty="0"/>
              <a:t>All employees are required to:</a:t>
            </a:r>
          </a:p>
          <a:p>
            <a:r>
              <a:rPr lang="en-GB" sz="2000" dirty="0"/>
              <a:t>Understand the Company’s Fire Safety Policy</a:t>
            </a:r>
          </a:p>
          <a:p>
            <a:r>
              <a:rPr lang="en-GB" sz="2000" dirty="0"/>
              <a:t>Co-operate with the Company in complying with duties and requirements imposed by relevant statutory provisions and Company procedures</a:t>
            </a:r>
          </a:p>
          <a:p>
            <a:r>
              <a:rPr lang="en-GB" sz="2000" dirty="0"/>
              <a:t>Co-operate with the Company in complying with fire safety management duties and requirements imposed by management</a:t>
            </a:r>
          </a:p>
          <a:p>
            <a:r>
              <a:rPr lang="en-GB" sz="2000" dirty="0"/>
              <a:t>Not interfere with, or misuse anything provided in the interests of fire safety protection</a:t>
            </a:r>
          </a:p>
          <a:p>
            <a:r>
              <a:rPr lang="en-GB" sz="2000" dirty="0"/>
              <a:t>Report all fire safety incidents to your manager/supervisor</a:t>
            </a:r>
          </a:p>
          <a:p>
            <a:pPr marL="0" indent="0" algn="ctr">
              <a:buNone/>
            </a:pPr>
            <a:r>
              <a:rPr lang="en-GB" sz="2400" dirty="0"/>
              <a:t>We need you to ensure that your colleagues are following these requirements, advise them if they need to make adjustments to their behaviour and inform the Fire Officers if you feel there is still an issue</a:t>
            </a: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5559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B8160DA1-F0AD-4AD7-9C87-E9BAB0D5C348}"/>
              </a:ext>
            </a:extLst>
          </p:cNvPr>
          <p:cNvSpPr>
            <a:spLocks noGrp="1"/>
          </p:cNvSpPr>
          <p:nvPr>
            <p:ph type="title"/>
          </p:nvPr>
        </p:nvSpPr>
        <p:spPr>
          <a:xfrm>
            <a:off x="1178564" y="328300"/>
            <a:ext cx="9833548" cy="1325563"/>
          </a:xfrm>
        </p:spPr>
        <p:txBody>
          <a:bodyPr anchor="b">
            <a:normAutofit/>
          </a:bodyPr>
          <a:lstStyle/>
          <a:p>
            <a:pPr algn="ctr"/>
            <a:r>
              <a:rPr lang="en-GB" sz="4000" b="1" dirty="0"/>
              <a:t>Topics Covered</a:t>
            </a:r>
          </a:p>
        </p:txBody>
      </p:sp>
      <p:grpSp>
        <p:nvGrpSpPr>
          <p:cNvPr id="25"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26"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0E022565-8932-43B3-B3E7-914F3F0EC85E}"/>
              </a:ext>
            </a:extLst>
          </p:cNvPr>
          <p:cNvSpPr>
            <a:spLocks noGrp="1"/>
          </p:cNvSpPr>
          <p:nvPr>
            <p:ph idx="1"/>
          </p:nvPr>
        </p:nvSpPr>
        <p:spPr>
          <a:xfrm>
            <a:off x="1274378" y="1982161"/>
            <a:ext cx="4251903" cy="4333181"/>
          </a:xfrm>
        </p:spPr>
        <p:txBody>
          <a:bodyPr>
            <a:normAutofit/>
          </a:bodyPr>
          <a:lstStyle/>
          <a:p>
            <a:pPr marL="0" indent="0">
              <a:buFont typeface="Arial" panose="020B0604020202020204" pitchFamily="34" charset="0"/>
              <a:buNone/>
            </a:pPr>
            <a:r>
              <a:rPr lang="en-GB" sz="2400" dirty="0"/>
              <a:t>Daily Checks</a:t>
            </a:r>
          </a:p>
          <a:p>
            <a:pPr marL="0" indent="0">
              <a:buFont typeface="Arial" panose="020B0604020202020204" pitchFamily="34" charset="0"/>
              <a:buNone/>
            </a:pPr>
            <a:r>
              <a:rPr lang="en-GB" sz="2400" dirty="0"/>
              <a:t>Weekly Checks</a:t>
            </a:r>
          </a:p>
          <a:p>
            <a:pPr marL="0" indent="0">
              <a:buFont typeface="Arial" panose="020B0604020202020204" pitchFamily="34" charset="0"/>
              <a:buNone/>
            </a:pPr>
            <a:r>
              <a:rPr lang="en-GB" sz="2400" dirty="0"/>
              <a:t>Additional Weekly Checks</a:t>
            </a:r>
          </a:p>
          <a:p>
            <a:pPr marL="0" indent="0">
              <a:buFont typeface="Arial" panose="020B0604020202020204" pitchFamily="34" charset="0"/>
              <a:buNone/>
            </a:pPr>
            <a:r>
              <a:rPr lang="en-GB" sz="2400" dirty="0"/>
              <a:t>My Compliance App</a:t>
            </a:r>
          </a:p>
          <a:p>
            <a:pPr marL="0" indent="0">
              <a:buFont typeface="Arial" panose="020B0604020202020204" pitchFamily="34" charset="0"/>
              <a:buNone/>
            </a:pPr>
            <a:r>
              <a:rPr lang="en-GB" sz="2400" dirty="0"/>
              <a:t>Chain of Command in the event of a Fire or Drill</a:t>
            </a:r>
          </a:p>
          <a:p>
            <a:pPr marL="0" indent="0">
              <a:buFont typeface="Arial" panose="020B0604020202020204" pitchFamily="34" charset="0"/>
              <a:buNone/>
            </a:pPr>
            <a:r>
              <a:rPr lang="en-GB" sz="2400" dirty="0"/>
              <a:t>Fire Drill Tasks – Non-Chemical Fire</a:t>
            </a:r>
          </a:p>
          <a:p>
            <a:pPr marL="0" indent="0">
              <a:buFont typeface="Arial" panose="020B0604020202020204" pitchFamily="34" charset="0"/>
              <a:buNone/>
            </a:pPr>
            <a:r>
              <a:rPr lang="en-GB" sz="2400" dirty="0"/>
              <a:t>Fire Drill Tasks – Chemical Fire</a:t>
            </a:r>
          </a:p>
          <a:p>
            <a:pPr marL="0" indent="0">
              <a:buFont typeface="Arial" panose="020B0604020202020204" pitchFamily="34" charset="0"/>
              <a:buNone/>
            </a:pPr>
            <a:endParaRPr lang="en-GB" sz="2400" dirty="0">
              <a:solidFill>
                <a:schemeClr val="tx2"/>
              </a:solidFill>
            </a:endParaRPr>
          </a:p>
          <a:p>
            <a:pPr marL="0" indent="0">
              <a:buNone/>
            </a:pPr>
            <a:endParaRPr lang="en-GB" sz="2400" dirty="0">
              <a:solidFill>
                <a:schemeClr val="tx2"/>
              </a:solidFill>
            </a:endParaRP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Content Placeholder 2">
            <a:extLst>
              <a:ext uri="{FF2B5EF4-FFF2-40B4-BE49-F238E27FC236}">
                <a16:creationId xmlns:a16="http://schemas.microsoft.com/office/drawing/2014/main" id="{62285A9B-83E9-9ABD-D4C1-7EB68A3E12FE}"/>
              </a:ext>
            </a:extLst>
          </p:cNvPr>
          <p:cNvSpPr txBox="1">
            <a:spLocks/>
          </p:cNvSpPr>
          <p:nvPr/>
        </p:nvSpPr>
        <p:spPr>
          <a:xfrm>
            <a:off x="6665720" y="1963182"/>
            <a:ext cx="4086021" cy="43331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t>Fire Drill Tasks – Chemical Fire – Outside Evacuation</a:t>
            </a:r>
          </a:p>
          <a:p>
            <a:pPr marL="0" indent="0">
              <a:buFont typeface="Arial" panose="020B0604020202020204" pitchFamily="34" charset="0"/>
              <a:buNone/>
            </a:pPr>
            <a:r>
              <a:rPr lang="en-GB" sz="2400" dirty="0"/>
              <a:t>Absence Cover</a:t>
            </a:r>
          </a:p>
          <a:p>
            <a:pPr marL="0" indent="0">
              <a:buFont typeface="Arial" panose="020B0604020202020204" pitchFamily="34" charset="0"/>
              <a:buNone/>
            </a:pPr>
            <a:r>
              <a:rPr lang="en-GB" sz="2400" dirty="0"/>
              <a:t>Fire Induction</a:t>
            </a:r>
          </a:p>
          <a:p>
            <a:pPr marL="0" indent="0">
              <a:buFont typeface="Arial" panose="020B0604020202020204" pitchFamily="34" charset="0"/>
              <a:buNone/>
            </a:pPr>
            <a:r>
              <a:rPr lang="en-GB" sz="2400" dirty="0"/>
              <a:t>Annual Barrier Test</a:t>
            </a:r>
          </a:p>
          <a:p>
            <a:pPr marL="0" indent="0">
              <a:buFont typeface="Arial" panose="020B0604020202020204" pitchFamily="34" charset="0"/>
              <a:buNone/>
            </a:pPr>
            <a:r>
              <a:rPr lang="en-GB" sz="2400" dirty="0"/>
              <a:t>Emergency Drills</a:t>
            </a:r>
          </a:p>
          <a:p>
            <a:pPr marL="0" indent="0">
              <a:buFont typeface="Arial" panose="020B0604020202020204" pitchFamily="34" charset="0"/>
              <a:buNone/>
            </a:pPr>
            <a:r>
              <a:rPr lang="en-GB" sz="2400" dirty="0"/>
              <a:t>Emergency Training</a:t>
            </a:r>
          </a:p>
          <a:p>
            <a:pPr marL="0" indent="0">
              <a:buFont typeface="Arial" panose="020B0604020202020204" pitchFamily="34" charset="0"/>
              <a:buNone/>
            </a:pPr>
            <a:r>
              <a:rPr lang="en-GB" sz="2400" dirty="0"/>
              <a:t>Reporting any Concerns</a:t>
            </a:r>
          </a:p>
          <a:p>
            <a:pPr marL="0" indent="0">
              <a:buFont typeface="Arial" panose="020B0604020202020204" pitchFamily="34" charset="0"/>
              <a:buNone/>
            </a:pPr>
            <a:endParaRPr lang="en-GB" sz="2400" dirty="0">
              <a:solidFill>
                <a:schemeClr val="tx2"/>
              </a:solidFill>
            </a:endParaRPr>
          </a:p>
          <a:p>
            <a:pPr marL="0" indent="0">
              <a:buFont typeface="Arial" panose="020B0604020202020204" pitchFamily="34" charset="0"/>
              <a:buNone/>
            </a:pPr>
            <a:endParaRPr lang="en-GB" sz="2400" dirty="0">
              <a:solidFill>
                <a:schemeClr val="tx2"/>
              </a:solidFill>
            </a:endParaRPr>
          </a:p>
        </p:txBody>
      </p:sp>
    </p:spTree>
    <p:extLst>
      <p:ext uri="{BB962C8B-B14F-4D97-AF65-F5344CB8AC3E}">
        <p14:creationId xmlns:p14="http://schemas.microsoft.com/office/powerpoint/2010/main" val="1617357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E0E0DB6-5C50-4795-AECA-E60734B8ED28}"/>
              </a:ext>
            </a:extLst>
          </p:cNvPr>
          <p:cNvSpPr>
            <a:spLocks noGrp="1"/>
          </p:cNvSpPr>
          <p:nvPr>
            <p:ph type="title"/>
          </p:nvPr>
        </p:nvSpPr>
        <p:spPr>
          <a:xfrm>
            <a:off x="640080" y="1243013"/>
            <a:ext cx="3855720" cy="4371974"/>
          </a:xfrm>
        </p:spPr>
        <p:txBody>
          <a:bodyPr>
            <a:normAutofit/>
          </a:bodyPr>
          <a:lstStyle/>
          <a:p>
            <a:r>
              <a:rPr lang="en-GB" sz="4000" b="1" dirty="0"/>
              <a:t>Daily Checks</a:t>
            </a:r>
          </a:p>
        </p:txBody>
      </p:sp>
      <p:sp>
        <p:nvSpPr>
          <p:cNvPr id="3" name="Content Placeholder 2">
            <a:extLst>
              <a:ext uri="{FF2B5EF4-FFF2-40B4-BE49-F238E27FC236}">
                <a16:creationId xmlns:a16="http://schemas.microsoft.com/office/drawing/2014/main" id="{143181C1-EAA7-41B0-8036-8997674AAC64}"/>
              </a:ext>
            </a:extLst>
          </p:cNvPr>
          <p:cNvSpPr>
            <a:spLocks noGrp="1"/>
          </p:cNvSpPr>
          <p:nvPr>
            <p:ph idx="1"/>
          </p:nvPr>
        </p:nvSpPr>
        <p:spPr>
          <a:xfrm>
            <a:off x="6172200" y="804672"/>
            <a:ext cx="5221224" cy="5230368"/>
          </a:xfrm>
        </p:spPr>
        <p:txBody>
          <a:bodyPr anchor="ctr">
            <a:normAutofit/>
          </a:bodyPr>
          <a:lstStyle/>
          <a:p>
            <a:endParaRPr lang="en-GB" sz="1800" dirty="0">
              <a:solidFill>
                <a:schemeClr val="tx2"/>
              </a:solidFill>
            </a:endParaRPr>
          </a:p>
          <a:p>
            <a:endParaRPr lang="en-GB" sz="1800" dirty="0">
              <a:solidFill>
                <a:schemeClr val="tx2"/>
              </a:solidFill>
            </a:endParaRPr>
          </a:p>
        </p:txBody>
      </p:sp>
      <p:sp>
        <p:nvSpPr>
          <p:cNvPr id="17" name="TextBox 16">
            <a:extLst>
              <a:ext uri="{FF2B5EF4-FFF2-40B4-BE49-F238E27FC236}">
                <a16:creationId xmlns:a16="http://schemas.microsoft.com/office/drawing/2014/main" id="{EDB1645F-928B-4AC2-835B-29274BAAB501}"/>
              </a:ext>
            </a:extLst>
          </p:cNvPr>
          <p:cNvSpPr txBox="1"/>
          <p:nvPr/>
        </p:nvSpPr>
        <p:spPr>
          <a:xfrm>
            <a:off x="5580881" y="1555806"/>
            <a:ext cx="6107184" cy="2862322"/>
          </a:xfrm>
          <a:prstGeom prst="rect">
            <a:avLst/>
          </a:prstGeom>
          <a:noFill/>
        </p:spPr>
        <p:txBody>
          <a:bodyPr wrap="square">
            <a:spAutoFit/>
          </a:bodyPr>
          <a:lstStyle/>
          <a:p>
            <a:pPr marL="457200" lvl="0" indent="-457200">
              <a:buFont typeface="Arial" panose="020B0604020202020204" pitchFamily="34" charset="0"/>
              <a:buChar char="•"/>
            </a:pPr>
            <a:r>
              <a:rPr lang="en-GB" sz="2800" dirty="0"/>
              <a:t>Ensure that all Fire Exits are clear</a:t>
            </a:r>
          </a:p>
          <a:p>
            <a:pPr marL="457200" lvl="0" indent="-457200">
              <a:buFont typeface="Arial" panose="020B0604020202020204" pitchFamily="34" charset="0"/>
              <a:buChar char="•"/>
            </a:pPr>
            <a:endParaRPr lang="en-GB" sz="1200" dirty="0"/>
          </a:p>
          <a:p>
            <a:pPr marL="457200" lvl="0" indent="-457200">
              <a:buFont typeface="Arial" panose="020B0604020202020204" pitchFamily="34" charset="0"/>
              <a:buChar char="•"/>
            </a:pPr>
            <a:r>
              <a:rPr lang="en-GB" sz="2800" dirty="0"/>
              <a:t>Check for general hazards – fix anything you can e.g., remove cardboard from under stairs, remove blockages to call points, replace missing or worn-out signage</a:t>
            </a:r>
          </a:p>
        </p:txBody>
      </p:sp>
      <p:sp>
        <p:nvSpPr>
          <p:cNvPr id="19" name="TextBox 18">
            <a:extLst>
              <a:ext uri="{FF2B5EF4-FFF2-40B4-BE49-F238E27FC236}">
                <a16:creationId xmlns:a16="http://schemas.microsoft.com/office/drawing/2014/main" id="{B50D6827-F0A7-E8C3-B53E-C3E7FBFA67C2}"/>
              </a:ext>
            </a:extLst>
          </p:cNvPr>
          <p:cNvSpPr txBox="1"/>
          <p:nvPr/>
        </p:nvSpPr>
        <p:spPr>
          <a:xfrm>
            <a:off x="5609543" y="4848216"/>
            <a:ext cx="6107184" cy="369332"/>
          </a:xfrm>
          <a:prstGeom prst="rect">
            <a:avLst/>
          </a:prstGeom>
          <a:noFill/>
        </p:spPr>
        <p:txBody>
          <a:bodyPr wrap="square">
            <a:spAutoFit/>
          </a:bodyPr>
          <a:lstStyle/>
          <a:p>
            <a:pPr lvl="0" algn="ctr"/>
            <a:r>
              <a:rPr lang="en-GB" dirty="0"/>
              <a:t>Report any issues using the My Compliance App</a:t>
            </a:r>
          </a:p>
        </p:txBody>
      </p:sp>
      <p:pic>
        <p:nvPicPr>
          <p:cNvPr id="20" name="Picture 19">
            <a:extLst>
              <a:ext uri="{FF2B5EF4-FFF2-40B4-BE49-F238E27FC236}">
                <a16:creationId xmlns:a16="http://schemas.microsoft.com/office/drawing/2014/main" id="{A72DB6BA-3D86-5C88-CA23-50A7636737FE}"/>
              </a:ext>
            </a:extLst>
          </p:cNvPr>
          <p:cNvPicPr>
            <a:picLocks noChangeAspect="1"/>
          </p:cNvPicPr>
          <p:nvPr/>
        </p:nvPicPr>
        <p:blipFill>
          <a:blip r:embed="rId2"/>
          <a:stretch>
            <a:fillRect/>
          </a:stretch>
        </p:blipFill>
        <p:spPr>
          <a:xfrm>
            <a:off x="10766335" y="6240780"/>
            <a:ext cx="1246197" cy="411480"/>
          </a:xfrm>
          <a:prstGeom prst="rect">
            <a:avLst/>
          </a:prstGeom>
        </p:spPr>
      </p:pic>
    </p:spTree>
    <p:extLst>
      <p:ext uri="{BB962C8B-B14F-4D97-AF65-F5344CB8AC3E}">
        <p14:creationId xmlns:p14="http://schemas.microsoft.com/office/powerpoint/2010/main" val="150921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E0E0DB6-5C50-4795-AECA-E60734B8ED28}"/>
              </a:ext>
            </a:extLst>
          </p:cNvPr>
          <p:cNvSpPr>
            <a:spLocks noGrp="1"/>
          </p:cNvSpPr>
          <p:nvPr>
            <p:ph type="title"/>
          </p:nvPr>
        </p:nvSpPr>
        <p:spPr>
          <a:xfrm>
            <a:off x="640080" y="1243013"/>
            <a:ext cx="3855720" cy="4371974"/>
          </a:xfrm>
        </p:spPr>
        <p:txBody>
          <a:bodyPr>
            <a:normAutofit/>
          </a:bodyPr>
          <a:lstStyle/>
          <a:p>
            <a:r>
              <a:rPr lang="en-GB" sz="4000" b="1" dirty="0"/>
              <a:t>Weekly Checks</a:t>
            </a:r>
            <a:br>
              <a:rPr lang="en-GB" sz="4000" b="1" dirty="0"/>
            </a:br>
            <a:r>
              <a:rPr lang="en-GB" sz="4000" b="1" dirty="0"/>
              <a:t>in your area of responsibility</a:t>
            </a:r>
          </a:p>
        </p:txBody>
      </p:sp>
      <p:sp>
        <p:nvSpPr>
          <p:cNvPr id="3" name="Content Placeholder 2">
            <a:extLst>
              <a:ext uri="{FF2B5EF4-FFF2-40B4-BE49-F238E27FC236}">
                <a16:creationId xmlns:a16="http://schemas.microsoft.com/office/drawing/2014/main" id="{143181C1-EAA7-41B0-8036-8997674AAC64}"/>
              </a:ext>
            </a:extLst>
          </p:cNvPr>
          <p:cNvSpPr>
            <a:spLocks noGrp="1"/>
          </p:cNvSpPr>
          <p:nvPr>
            <p:ph idx="1"/>
          </p:nvPr>
        </p:nvSpPr>
        <p:spPr>
          <a:xfrm>
            <a:off x="6172200" y="804672"/>
            <a:ext cx="5221224" cy="5230368"/>
          </a:xfrm>
        </p:spPr>
        <p:txBody>
          <a:bodyPr anchor="ctr">
            <a:normAutofit/>
          </a:bodyPr>
          <a:lstStyle/>
          <a:p>
            <a:endParaRPr lang="en-GB" sz="1800" dirty="0">
              <a:solidFill>
                <a:schemeClr val="tx2"/>
              </a:solidFill>
            </a:endParaRPr>
          </a:p>
          <a:p>
            <a:endParaRPr lang="en-GB" sz="1800" dirty="0">
              <a:solidFill>
                <a:schemeClr val="tx2"/>
              </a:solidFill>
            </a:endParaRPr>
          </a:p>
        </p:txBody>
      </p:sp>
      <p:sp>
        <p:nvSpPr>
          <p:cNvPr id="17" name="TextBox 16">
            <a:extLst>
              <a:ext uri="{FF2B5EF4-FFF2-40B4-BE49-F238E27FC236}">
                <a16:creationId xmlns:a16="http://schemas.microsoft.com/office/drawing/2014/main" id="{EDB1645F-928B-4AC2-835B-29274BAAB501}"/>
              </a:ext>
            </a:extLst>
          </p:cNvPr>
          <p:cNvSpPr txBox="1"/>
          <p:nvPr/>
        </p:nvSpPr>
        <p:spPr>
          <a:xfrm>
            <a:off x="5580881" y="1555806"/>
            <a:ext cx="6107184" cy="3162404"/>
          </a:xfrm>
          <a:prstGeom prst="rect">
            <a:avLst/>
          </a:prstGeom>
          <a:noFill/>
        </p:spPr>
        <p:txBody>
          <a:bodyPr wrap="square">
            <a:spAutoFit/>
          </a:bodyPr>
          <a:lstStyle/>
          <a:p>
            <a:pPr marL="457200" lvl="0" indent="-457200">
              <a:buFont typeface="Arial" panose="020B0604020202020204" pitchFamily="34" charset="0"/>
              <a:buChar char="•"/>
            </a:pPr>
            <a:r>
              <a:rPr lang="en-GB" sz="2800" dirty="0"/>
              <a:t>Check Fire Extinguishers are in place</a:t>
            </a:r>
          </a:p>
          <a:p>
            <a:pPr lvl="0"/>
            <a:endParaRPr lang="en-GB" sz="1050" dirty="0"/>
          </a:p>
          <a:p>
            <a:pPr marL="457200" lvl="0" indent="-457200">
              <a:buFont typeface="Arial" panose="020B0604020202020204" pitchFamily="34" charset="0"/>
              <a:buChar char="•"/>
            </a:pPr>
            <a:r>
              <a:rPr lang="en-GB" sz="2800" dirty="0"/>
              <a:t>Check Exit Lights are working</a:t>
            </a:r>
          </a:p>
          <a:p>
            <a:pPr marL="457200" lvl="0" indent="-457200">
              <a:buFont typeface="Arial" panose="020B0604020202020204" pitchFamily="34" charset="0"/>
              <a:buChar char="•"/>
            </a:pPr>
            <a:endParaRPr lang="en-GB" sz="1050" dirty="0"/>
          </a:p>
          <a:p>
            <a:pPr marL="457200" lvl="0" indent="-457200">
              <a:buFont typeface="Arial" panose="020B0604020202020204" pitchFamily="34" charset="0"/>
              <a:buChar char="•"/>
            </a:pPr>
            <a:r>
              <a:rPr lang="en-GB" sz="2800" dirty="0"/>
              <a:t>Check Fire Doors are in working order</a:t>
            </a:r>
          </a:p>
          <a:p>
            <a:pPr marL="457200" lvl="0" indent="-457200">
              <a:buFont typeface="Arial" panose="020B0604020202020204" pitchFamily="34" charset="0"/>
              <a:buChar char="•"/>
            </a:pPr>
            <a:endParaRPr lang="en-GB" sz="1050" dirty="0"/>
          </a:p>
          <a:p>
            <a:pPr marL="457200" lvl="0" indent="-457200">
              <a:buFont typeface="Arial" panose="020B0604020202020204" pitchFamily="34" charset="0"/>
              <a:buChar char="•"/>
            </a:pPr>
            <a:r>
              <a:rPr lang="en-GB" sz="2800" dirty="0"/>
              <a:t>All are numbered and checks will be registered on the My Compliance App</a:t>
            </a:r>
          </a:p>
          <a:p>
            <a:pPr lvl="0" algn="ctr"/>
            <a:endParaRPr lang="en-GB" sz="2800" dirty="0"/>
          </a:p>
        </p:txBody>
      </p:sp>
      <p:sp>
        <p:nvSpPr>
          <p:cNvPr id="19" name="TextBox 18">
            <a:extLst>
              <a:ext uri="{FF2B5EF4-FFF2-40B4-BE49-F238E27FC236}">
                <a16:creationId xmlns:a16="http://schemas.microsoft.com/office/drawing/2014/main" id="{B50D6827-F0A7-E8C3-B53E-C3E7FBFA67C2}"/>
              </a:ext>
            </a:extLst>
          </p:cNvPr>
          <p:cNvSpPr txBox="1"/>
          <p:nvPr/>
        </p:nvSpPr>
        <p:spPr>
          <a:xfrm>
            <a:off x="5580881" y="5245655"/>
            <a:ext cx="6107184" cy="369332"/>
          </a:xfrm>
          <a:prstGeom prst="rect">
            <a:avLst/>
          </a:prstGeom>
          <a:noFill/>
        </p:spPr>
        <p:txBody>
          <a:bodyPr wrap="square">
            <a:spAutoFit/>
          </a:bodyPr>
          <a:lstStyle/>
          <a:p>
            <a:pPr lvl="0" algn="ctr"/>
            <a:r>
              <a:rPr lang="en-GB" dirty="0"/>
              <a:t>Report any issues using the My Compliance App</a:t>
            </a:r>
          </a:p>
        </p:txBody>
      </p:sp>
      <p:pic>
        <p:nvPicPr>
          <p:cNvPr id="18" name="Picture 17">
            <a:extLst>
              <a:ext uri="{FF2B5EF4-FFF2-40B4-BE49-F238E27FC236}">
                <a16:creationId xmlns:a16="http://schemas.microsoft.com/office/drawing/2014/main" id="{A0824688-BA46-4236-B697-27A62C95D3BE}"/>
              </a:ext>
            </a:extLst>
          </p:cNvPr>
          <p:cNvPicPr>
            <a:picLocks noChangeAspect="1"/>
          </p:cNvPicPr>
          <p:nvPr/>
        </p:nvPicPr>
        <p:blipFill>
          <a:blip r:embed="rId2"/>
          <a:stretch>
            <a:fillRect/>
          </a:stretch>
        </p:blipFill>
        <p:spPr>
          <a:xfrm>
            <a:off x="10766335" y="6240780"/>
            <a:ext cx="1246197" cy="411480"/>
          </a:xfrm>
          <a:prstGeom prst="rect">
            <a:avLst/>
          </a:prstGeom>
        </p:spPr>
      </p:pic>
    </p:spTree>
    <p:extLst>
      <p:ext uri="{BB962C8B-B14F-4D97-AF65-F5344CB8AC3E}">
        <p14:creationId xmlns:p14="http://schemas.microsoft.com/office/powerpoint/2010/main" val="1389746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E0E0DB6-5C50-4795-AECA-E60734B8ED28}"/>
              </a:ext>
            </a:extLst>
          </p:cNvPr>
          <p:cNvSpPr>
            <a:spLocks noGrp="1"/>
          </p:cNvSpPr>
          <p:nvPr>
            <p:ph type="title"/>
          </p:nvPr>
        </p:nvSpPr>
        <p:spPr>
          <a:xfrm>
            <a:off x="640080" y="1243013"/>
            <a:ext cx="3855720" cy="4371974"/>
          </a:xfrm>
        </p:spPr>
        <p:txBody>
          <a:bodyPr>
            <a:normAutofit/>
          </a:bodyPr>
          <a:lstStyle/>
          <a:p>
            <a:r>
              <a:rPr lang="en-GB" sz="4000" b="1" dirty="0"/>
              <a:t>Additional </a:t>
            </a:r>
            <a:br>
              <a:rPr lang="en-GB" sz="4000" b="1" dirty="0"/>
            </a:br>
            <a:r>
              <a:rPr lang="en-GB" sz="4000" b="1" dirty="0"/>
              <a:t>Weekly Checks</a:t>
            </a:r>
          </a:p>
        </p:txBody>
      </p:sp>
      <p:sp>
        <p:nvSpPr>
          <p:cNvPr id="3" name="Content Placeholder 2">
            <a:extLst>
              <a:ext uri="{FF2B5EF4-FFF2-40B4-BE49-F238E27FC236}">
                <a16:creationId xmlns:a16="http://schemas.microsoft.com/office/drawing/2014/main" id="{143181C1-EAA7-41B0-8036-8997674AAC64}"/>
              </a:ext>
            </a:extLst>
          </p:cNvPr>
          <p:cNvSpPr>
            <a:spLocks noGrp="1"/>
          </p:cNvSpPr>
          <p:nvPr>
            <p:ph idx="1"/>
          </p:nvPr>
        </p:nvSpPr>
        <p:spPr>
          <a:xfrm>
            <a:off x="6172200" y="813816"/>
            <a:ext cx="5221224" cy="5230368"/>
          </a:xfrm>
        </p:spPr>
        <p:txBody>
          <a:bodyPr anchor="ctr">
            <a:normAutofit/>
          </a:bodyPr>
          <a:lstStyle/>
          <a:p>
            <a:endParaRPr lang="en-GB" sz="1800" dirty="0">
              <a:solidFill>
                <a:schemeClr val="tx2"/>
              </a:solidFill>
            </a:endParaRPr>
          </a:p>
          <a:p>
            <a:endParaRPr lang="en-GB" sz="1800" dirty="0">
              <a:solidFill>
                <a:schemeClr val="tx2"/>
              </a:solidFill>
            </a:endParaRPr>
          </a:p>
        </p:txBody>
      </p:sp>
      <p:sp>
        <p:nvSpPr>
          <p:cNvPr id="17" name="TextBox 16">
            <a:extLst>
              <a:ext uri="{FF2B5EF4-FFF2-40B4-BE49-F238E27FC236}">
                <a16:creationId xmlns:a16="http://schemas.microsoft.com/office/drawing/2014/main" id="{EDB1645F-928B-4AC2-835B-29274BAAB501}"/>
              </a:ext>
            </a:extLst>
          </p:cNvPr>
          <p:cNvSpPr txBox="1"/>
          <p:nvPr/>
        </p:nvSpPr>
        <p:spPr>
          <a:xfrm>
            <a:off x="5580881" y="1555806"/>
            <a:ext cx="6107184" cy="1384995"/>
          </a:xfrm>
          <a:prstGeom prst="rect">
            <a:avLst/>
          </a:prstGeom>
          <a:noFill/>
        </p:spPr>
        <p:txBody>
          <a:bodyPr wrap="square">
            <a:spAutoFit/>
          </a:bodyPr>
          <a:lstStyle/>
          <a:p>
            <a:pPr lvl="0"/>
            <a:r>
              <a:rPr lang="en-GB" sz="2800" dirty="0"/>
              <a:t>You will become responsible for checking the Emergency Lighting each week, </a:t>
            </a:r>
          </a:p>
          <a:p>
            <a:pPr lvl="0"/>
            <a:r>
              <a:rPr lang="en-GB" sz="2800" dirty="0"/>
              <a:t>once we have the maps up to date</a:t>
            </a:r>
          </a:p>
        </p:txBody>
      </p:sp>
      <p:sp>
        <p:nvSpPr>
          <p:cNvPr id="19" name="TextBox 18">
            <a:extLst>
              <a:ext uri="{FF2B5EF4-FFF2-40B4-BE49-F238E27FC236}">
                <a16:creationId xmlns:a16="http://schemas.microsoft.com/office/drawing/2014/main" id="{B50D6827-F0A7-E8C3-B53E-C3E7FBFA67C2}"/>
              </a:ext>
            </a:extLst>
          </p:cNvPr>
          <p:cNvSpPr txBox="1"/>
          <p:nvPr/>
        </p:nvSpPr>
        <p:spPr>
          <a:xfrm>
            <a:off x="5473935" y="4327328"/>
            <a:ext cx="6107184" cy="369332"/>
          </a:xfrm>
          <a:prstGeom prst="rect">
            <a:avLst/>
          </a:prstGeom>
          <a:noFill/>
        </p:spPr>
        <p:txBody>
          <a:bodyPr wrap="square">
            <a:spAutoFit/>
          </a:bodyPr>
          <a:lstStyle/>
          <a:p>
            <a:pPr lvl="0" algn="ctr"/>
            <a:r>
              <a:rPr lang="en-GB" dirty="0"/>
              <a:t>Report any issues using the My Compliance App</a:t>
            </a:r>
          </a:p>
        </p:txBody>
      </p:sp>
      <p:pic>
        <p:nvPicPr>
          <p:cNvPr id="18" name="Picture 17">
            <a:extLst>
              <a:ext uri="{FF2B5EF4-FFF2-40B4-BE49-F238E27FC236}">
                <a16:creationId xmlns:a16="http://schemas.microsoft.com/office/drawing/2014/main" id="{2E008EA3-A4C6-0EC8-A13D-35345F3F556E}"/>
              </a:ext>
            </a:extLst>
          </p:cNvPr>
          <p:cNvPicPr>
            <a:picLocks noChangeAspect="1"/>
          </p:cNvPicPr>
          <p:nvPr/>
        </p:nvPicPr>
        <p:blipFill>
          <a:blip r:embed="rId2"/>
          <a:stretch>
            <a:fillRect/>
          </a:stretch>
        </p:blipFill>
        <p:spPr>
          <a:xfrm>
            <a:off x="10766335" y="6240780"/>
            <a:ext cx="1246197" cy="411480"/>
          </a:xfrm>
          <a:prstGeom prst="rect">
            <a:avLst/>
          </a:prstGeom>
        </p:spPr>
      </p:pic>
    </p:spTree>
    <p:extLst>
      <p:ext uri="{BB962C8B-B14F-4D97-AF65-F5344CB8AC3E}">
        <p14:creationId xmlns:p14="http://schemas.microsoft.com/office/powerpoint/2010/main" val="3808133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385966F2-E541-476C-8B31-812B9FE7D5FF}"/>
              </a:ext>
            </a:extLst>
          </p:cNvPr>
          <p:cNvSpPr>
            <a:spLocks noGrp="1"/>
          </p:cNvSpPr>
          <p:nvPr>
            <p:ph type="title"/>
          </p:nvPr>
        </p:nvSpPr>
        <p:spPr>
          <a:xfrm>
            <a:off x="7454864" y="1046459"/>
            <a:ext cx="3855720" cy="4371974"/>
          </a:xfrm>
        </p:spPr>
        <p:txBody>
          <a:bodyPr>
            <a:normAutofit/>
          </a:bodyPr>
          <a:lstStyle/>
          <a:p>
            <a:r>
              <a:rPr lang="en-GB" sz="4000" b="1" dirty="0"/>
              <a:t>My Compliance App</a:t>
            </a: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ED67FCF9-0C81-23D5-915C-6B51147A0ECF}"/>
              </a:ext>
            </a:extLst>
          </p:cNvPr>
          <p:cNvSpPr txBox="1"/>
          <p:nvPr/>
        </p:nvSpPr>
        <p:spPr>
          <a:xfrm>
            <a:off x="375386" y="1924395"/>
            <a:ext cx="4629306" cy="2616101"/>
          </a:xfrm>
          <a:prstGeom prst="rect">
            <a:avLst/>
          </a:prstGeom>
          <a:noFill/>
        </p:spPr>
        <p:txBody>
          <a:bodyPr wrap="square">
            <a:spAutoFit/>
          </a:bodyPr>
          <a:lstStyle/>
          <a:p>
            <a:pPr lvl="0"/>
            <a:r>
              <a:rPr lang="en-GB" sz="2800" dirty="0"/>
              <a:t>All checks will be registered on the My Compliance App</a:t>
            </a:r>
          </a:p>
          <a:p>
            <a:pPr lvl="0"/>
            <a:endParaRPr lang="en-GB" sz="1200" dirty="0"/>
          </a:p>
          <a:p>
            <a:pPr lvl="0"/>
            <a:r>
              <a:rPr lang="en-GB" sz="2800" dirty="0"/>
              <a:t>Any actions will be sent by the App to the Fire Officers</a:t>
            </a:r>
          </a:p>
          <a:p>
            <a:pPr lvl="0"/>
            <a:endParaRPr lang="en-GB" sz="1200" dirty="0"/>
          </a:p>
          <a:p>
            <a:pPr lvl="0"/>
            <a:r>
              <a:rPr lang="en-GB" sz="2800" dirty="0"/>
              <a:t>Training to follow</a:t>
            </a:r>
          </a:p>
        </p:txBody>
      </p:sp>
    </p:spTree>
    <p:extLst>
      <p:ext uri="{BB962C8B-B14F-4D97-AF65-F5344CB8AC3E}">
        <p14:creationId xmlns:p14="http://schemas.microsoft.com/office/powerpoint/2010/main" val="287699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15">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7">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C4F206-35D2-4520-A8F7-FDB8721D3D79}"/>
              </a:ext>
            </a:extLst>
          </p:cNvPr>
          <p:cNvSpPr>
            <a:spLocks noGrp="1"/>
          </p:cNvSpPr>
          <p:nvPr>
            <p:ph type="title"/>
          </p:nvPr>
        </p:nvSpPr>
        <p:spPr>
          <a:xfrm>
            <a:off x="7121582" y="2489917"/>
            <a:ext cx="4766330" cy="2214571"/>
          </a:xfrm>
        </p:spPr>
        <p:txBody>
          <a:bodyPr>
            <a:normAutofit/>
          </a:bodyPr>
          <a:lstStyle/>
          <a:p>
            <a:pPr algn="ctr"/>
            <a:r>
              <a:rPr lang="en-GB" sz="4000" b="1" dirty="0"/>
              <a:t>Chain of Command </a:t>
            </a:r>
            <a:br>
              <a:rPr lang="en-GB" sz="4000" b="1" dirty="0"/>
            </a:br>
            <a:r>
              <a:rPr lang="en-GB" sz="4000" b="1" dirty="0"/>
              <a:t>in the event of a </a:t>
            </a:r>
            <a:br>
              <a:rPr lang="en-GB" sz="4000" b="1" dirty="0"/>
            </a:br>
            <a:r>
              <a:rPr lang="en-GB" sz="4000" b="1" dirty="0"/>
              <a:t>Fire or Drill</a:t>
            </a:r>
          </a:p>
        </p:txBody>
      </p:sp>
      <p:grpSp>
        <p:nvGrpSpPr>
          <p:cNvPr id="20" name="Group 19">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21" name="Freeform: Shape 20">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C4034CBF-9EFE-9936-C1B5-1E111CA6990E}"/>
              </a:ext>
            </a:extLst>
          </p:cNvPr>
          <p:cNvSpPr txBox="1"/>
          <p:nvPr/>
        </p:nvSpPr>
        <p:spPr>
          <a:xfrm>
            <a:off x="304088" y="947123"/>
            <a:ext cx="6059937" cy="2123658"/>
          </a:xfrm>
          <a:prstGeom prst="rect">
            <a:avLst/>
          </a:prstGeom>
          <a:noFill/>
        </p:spPr>
        <p:txBody>
          <a:bodyPr wrap="square">
            <a:spAutoFit/>
          </a:bodyPr>
          <a:lstStyle/>
          <a:p>
            <a:pPr lvl="0"/>
            <a:r>
              <a:rPr lang="en-GB" sz="2400" u="sng" dirty="0"/>
              <a:t>In the event of a Zone 1-7 Non-Chemical Fire</a:t>
            </a:r>
          </a:p>
          <a:p>
            <a:pPr lvl="0"/>
            <a:endParaRPr lang="en-GB" sz="1200" u="sng" dirty="0"/>
          </a:p>
          <a:p>
            <a:pPr marL="457200" lvl="0" indent="-457200">
              <a:buFont typeface="+mj-lt"/>
              <a:buAutoNum type="arabicPeriod"/>
            </a:pPr>
            <a:r>
              <a:rPr lang="en-GB" sz="2400" dirty="0"/>
              <a:t>Gate Fire Officer – in charge</a:t>
            </a:r>
          </a:p>
          <a:p>
            <a:pPr marL="457200" lvl="0" indent="-457200">
              <a:buFont typeface="+mj-lt"/>
              <a:buAutoNum type="arabicPeriod"/>
            </a:pPr>
            <a:r>
              <a:rPr lang="en-GB" sz="2400" dirty="0"/>
              <a:t>Warden Fire Officer</a:t>
            </a:r>
          </a:p>
          <a:p>
            <a:pPr marL="457200" lvl="0" indent="-457200">
              <a:buFont typeface="+mj-lt"/>
              <a:buAutoNum type="arabicPeriod"/>
            </a:pPr>
            <a:r>
              <a:rPr lang="en-GB" sz="2400" dirty="0"/>
              <a:t>Fire Wardens and other Fire Officers</a:t>
            </a:r>
          </a:p>
          <a:p>
            <a:pPr marL="457200" lvl="0" indent="-457200">
              <a:buFont typeface="Arial" panose="020B0604020202020204" pitchFamily="34" charset="0"/>
              <a:buChar char="•"/>
            </a:pPr>
            <a:endParaRPr lang="en-GB" sz="2400" dirty="0"/>
          </a:p>
        </p:txBody>
      </p:sp>
      <p:sp>
        <p:nvSpPr>
          <p:cNvPr id="14" name="TextBox 13">
            <a:extLst>
              <a:ext uri="{FF2B5EF4-FFF2-40B4-BE49-F238E27FC236}">
                <a16:creationId xmlns:a16="http://schemas.microsoft.com/office/drawing/2014/main" id="{1553C0BA-B474-E113-1A83-736D46A46FEF}"/>
              </a:ext>
            </a:extLst>
          </p:cNvPr>
          <p:cNvSpPr txBox="1"/>
          <p:nvPr/>
        </p:nvSpPr>
        <p:spPr>
          <a:xfrm>
            <a:off x="233684" y="3681497"/>
            <a:ext cx="6059937" cy="2492990"/>
          </a:xfrm>
          <a:prstGeom prst="rect">
            <a:avLst/>
          </a:prstGeom>
          <a:noFill/>
        </p:spPr>
        <p:txBody>
          <a:bodyPr wrap="square">
            <a:spAutoFit/>
          </a:bodyPr>
          <a:lstStyle/>
          <a:p>
            <a:pPr lvl="0"/>
            <a:r>
              <a:rPr lang="en-GB" sz="2400" u="sng" dirty="0"/>
              <a:t>In the event of a Zone 8-10 Chemical Fire</a:t>
            </a:r>
          </a:p>
          <a:p>
            <a:pPr lvl="0"/>
            <a:endParaRPr lang="en-GB" sz="1200" u="sng" dirty="0"/>
          </a:p>
          <a:p>
            <a:pPr marL="457200" lvl="0" indent="-457200">
              <a:buFont typeface="+mj-lt"/>
              <a:buAutoNum type="arabicPeriod"/>
            </a:pPr>
            <a:r>
              <a:rPr lang="en-GB" sz="2400" dirty="0"/>
              <a:t>Reception Fire Officer – in charge </a:t>
            </a:r>
          </a:p>
          <a:p>
            <a:pPr marL="457200" lvl="0" indent="-457200">
              <a:buFont typeface="+mj-lt"/>
              <a:buAutoNum type="arabicPeriod"/>
            </a:pPr>
            <a:r>
              <a:rPr lang="en-GB" sz="2400" dirty="0"/>
              <a:t>Warden Fire Officer</a:t>
            </a:r>
          </a:p>
          <a:p>
            <a:pPr marL="457200" lvl="0" indent="-457200">
              <a:buFont typeface="+mj-lt"/>
              <a:buAutoNum type="arabicPeriod"/>
            </a:pPr>
            <a:r>
              <a:rPr lang="en-GB" sz="2400" dirty="0"/>
              <a:t>Customer Service Fire Officer</a:t>
            </a:r>
          </a:p>
          <a:p>
            <a:pPr marL="457200" lvl="0" indent="-457200">
              <a:buFont typeface="+mj-lt"/>
              <a:buAutoNum type="arabicPeriod"/>
            </a:pPr>
            <a:r>
              <a:rPr lang="en-GB" sz="2400" dirty="0"/>
              <a:t>Fire Wardens and other Fire Officer</a:t>
            </a:r>
          </a:p>
          <a:p>
            <a:pPr marL="457200" lvl="0" indent="-457200">
              <a:buFont typeface="Arial" panose="020B0604020202020204" pitchFamily="34" charset="0"/>
              <a:buChar char="•"/>
            </a:pPr>
            <a:endParaRPr lang="en-GB" sz="2400" dirty="0"/>
          </a:p>
        </p:txBody>
      </p:sp>
      <p:pic>
        <p:nvPicPr>
          <p:cNvPr id="15" name="Picture 14">
            <a:extLst>
              <a:ext uri="{FF2B5EF4-FFF2-40B4-BE49-F238E27FC236}">
                <a16:creationId xmlns:a16="http://schemas.microsoft.com/office/drawing/2014/main" id="{F709CBF6-7422-E920-ABA4-FA0D39482F25}"/>
              </a:ext>
            </a:extLst>
          </p:cNvPr>
          <p:cNvPicPr>
            <a:picLocks noChangeAspect="1"/>
          </p:cNvPicPr>
          <p:nvPr/>
        </p:nvPicPr>
        <p:blipFill>
          <a:blip r:embed="rId2"/>
          <a:stretch>
            <a:fillRect/>
          </a:stretch>
        </p:blipFill>
        <p:spPr>
          <a:xfrm>
            <a:off x="10766335" y="6240780"/>
            <a:ext cx="1246197" cy="411480"/>
          </a:xfrm>
          <a:prstGeom prst="rect">
            <a:avLst/>
          </a:prstGeom>
        </p:spPr>
      </p:pic>
    </p:spTree>
    <p:extLst>
      <p:ext uri="{BB962C8B-B14F-4D97-AF65-F5344CB8AC3E}">
        <p14:creationId xmlns:p14="http://schemas.microsoft.com/office/powerpoint/2010/main" val="930909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15">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7">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C4F206-35D2-4520-A8F7-FDB8721D3D79}"/>
              </a:ext>
            </a:extLst>
          </p:cNvPr>
          <p:cNvSpPr>
            <a:spLocks noGrp="1"/>
          </p:cNvSpPr>
          <p:nvPr>
            <p:ph type="title"/>
          </p:nvPr>
        </p:nvSpPr>
        <p:spPr>
          <a:xfrm>
            <a:off x="7121582" y="2870177"/>
            <a:ext cx="4766330" cy="1454051"/>
          </a:xfrm>
        </p:spPr>
        <p:txBody>
          <a:bodyPr>
            <a:normAutofit fontScale="90000"/>
          </a:bodyPr>
          <a:lstStyle/>
          <a:p>
            <a:pPr algn="ctr"/>
            <a:r>
              <a:rPr lang="en-GB" sz="4000" b="1" dirty="0"/>
              <a:t>Fire Drill Tasks </a:t>
            </a:r>
            <a:br>
              <a:rPr lang="en-GB" sz="4000" b="1" dirty="0"/>
            </a:br>
            <a:r>
              <a:rPr lang="en-GB" sz="4000" b="1" dirty="0"/>
              <a:t>Zone 1-7 </a:t>
            </a:r>
            <a:br>
              <a:rPr lang="en-GB" sz="4000" b="1" dirty="0"/>
            </a:br>
            <a:r>
              <a:rPr lang="en-GB" sz="4000" b="1" dirty="0"/>
              <a:t>Non-Chemical Fire</a:t>
            </a:r>
          </a:p>
        </p:txBody>
      </p:sp>
      <p:grpSp>
        <p:nvGrpSpPr>
          <p:cNvPr id="20" name="Group 19">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21" name="Freeform: Shape 20">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C4034CBF-9EFE-9936-C1B5-1E111CA6990E}"/>
              </a:ext>
            </a:extLst>
          </p:cNvPr>
          <p:cNvSpPr txBox="1"/>
          <p:nvPr/>
        </p:nvSpPr>
        <p:spPr>
          <a:xfrm>
            <a:off x="511778" y="785975"/>
            <a:ext cx="6059937" cy="6278642"/>
          </a:xfrm>
          <a:prstGeom prst="rect">
            <a:avLst/>
          </a:prstGeom>
          <a:noFill/>
        </p:spPr>
        <p:txBody>
          <a:bodyPr wrap="square">
            <a:spAutoFit/>
          </a:bodyPr>
          <a:lstStyle/>
          <a:p>
            <a:pPr marL="457200" lvl="0" indent="-457200">
              <a:buFont typeface="Arial" panose="020B0604020202020204" pitchFamily="34" charset="0"/>
              <a:buChar char="•"/>
            </a:pPr>
            <a:r>
              <a:rPr lang="en-GB" dirty="0"/>
              <a:t>Immediately cease your work</a:t>
            </a:r>
          </a:p>
          <a:p>
            <a:pPr marL="457200" lvl="0" indent="-457200">
              <a:buFont typeface="Arial" panose="020B0604020202020204" pitchFamily="34" charset="0"/>
              <a:buChar char="•"/>
            </a:pPr>
            <a:r>
              <a:rPr lang="en-GB" dirty="0"/>
              <a:t>Make machinery safe where possible</a:t>
            </a:r>
          </a:p>
          <a:p>
            <a:pPr marL="457200" lvl="0" indent="-457200">
              <a:buFont typeface="Arial" panose="020B0604020202020204" pitchFamily="34" charset="0"/>
              <a:buChar char="•"/>
            </a:pPr>
            <a:r>
              <a:rPr lang="en-GB" dirty="0"/>
              <a:t>Check your area is evacuated, if safe to do so</a:t>
            </a:r>
          </a:p>
          <a:p>
            <a:pPr marL="457200" lvl="0" indent="-457200">
              <a:buFont typeface="Arial" panose="020B0604020202020204" pitchFamily="34" charset="0"/>
              <a:buChar char="•"/>
            </a:pPr>
            <a:r>
              <a:rPr lang="en-GB" dirty="0"/>
              <a:t>Check the fire doors are closed, if safe to do so</a:t>
            </a:r>
          </a:p>
          <a:p>
            <a:pPr marL="457200" lvl="0" indent="-457200">
              <a:buFont typeface="Arial" panose="020B0604020202020204" pitchFamily="34" charset="0"/>
              <a:buChar char="•"/>
            </a:pPr>
            <a:r>
              <a:rPr lang="en-GB" dirty="0"/>
              <a:t>Take the In and Out board, if not already taken</a:t>
            </a:r>
          </a:p>
          <a:p>
            <a:pPr marL="457200" lvl="0" indent="-457200">
              <a:buFont typeface="Arial" panose="020B0604020202020204" pitchFamily="34" charset="0"/>
              <a:buChar char="•"/>
            </a:pPr>
            <a:r>
              <a:rPr lang="en-GB" dirty="0"/>
              <a:t>Report to your designated Assembly Point immediately</a:t>
            </a:r>
          </a:p>
          <a:p>
            <a:pPr marL="457200" lvl="0" indent="-457200">
              <a:buFont typeface="Arial" panose="020B0604020202020204" pitchFamily="34" charset="0"/>
              <a:buChar char="•"/>
            </a:pPr>
            <a:r>
              <a:rPr lang="en-GB" dirty="0"/>
              <a:t>One Fire Warden to complete a check of personnel using the In and Out Board</a:t>
            </a:r>
          </a:p>
          <a:p>
            <a:pPr marL="457200" lvl="0" indent="-457200">
              <a:buFont typeface="Arial" panose="020B0604020202020204" pitchFamily="34" charset="0"/>
              <a:buChar char="•"/>
            </a:pPr>
            <a:r>
              <a:rPr lang="en-GB" dirty="0"/>
              <a:t>One Fire Warden to report to the Gate Fire Officer, the outcome of the personnel check at the Assembly Point</a:t>
            </a:r>
          </a:p>
          <a:p>
            <a:pPr marL="457200" lvl="0" indent="-457200">
              <a:buFont typeface="Arial" panose="020B0604020202020204" pitchFamily="34" charset="0"/>
              <a:buChar char="•"/>
            </a:pPr>
            <a:r>
              <a:rPr lang="en-GB" dirty="0"/>
              <a:t>Report any missing persons to the Gate Fire Officer as soon as possible</a:t>
            </a:r>
          </a:p>
          <a:p>
            <a:pPr marL="457200" lvl="0" indent="-457200">
              <a:buFont typeface="Arial" panose="020B0604020202020204" pitchFamily="34" charset="0"/>
              <a:buChar char="•"/>
            </a:pPr>
            <a:r>
              <a:rPr lang="en-GB" dirty="0"/>
              <a:t>If someone is missing confirm to the Gate Fire Officer any areas you were not able to safely check</a:t>
            </a:r>
          </a:p>
          <a:p>
            <a:pPr marL="457200" lvl="0" indent="-457200">
              <a:buFont typeface="Arial" panose="020B0604020202020204" pitchFamily="34" charset="0"/>
              <a:buChar char="•"/>
            </a:pPr>
            <a:r>
              <a:rPr lang="en-GB" dirty="0"/>
              <a:t>Return to your Assembly Point and ensure the personnel at your Assembly Point are aware of where to wait, remain calm and follow any given instructions</a:t>
            </a:r>
          </a:p>
          <a:p>
            <a:pPr marL="457200" lvl="0" indent="-457200">
              <a:buFont typeface="Arial" panose="020B0604020202020204" pitchFamily="34" charset="0"/>
              <a:buChar char="•"/>
            </a:pPr>
            <a:r>
              <a:rPr lang="en-GB" dirty="0"/>
              <a:t>Remain at Assembly point until given further instruction by the Fire Service, Gate Fire Officer or Warden Fire Officer</a:t>
            </a:r>
          </a:p>
          <a:p>
            <a:pPr marL="457200" lvl="0" indent="-457200">
              <a:buFont typeface="Arial" panose="020B0604020202020204" pitchFamily="34" charset="0"/>
              <a:buChar char="•"/>
            </a:pPr>
            <a:endParaRPr lang="en-GB" dirty="0"/>
          </a:p>
          <a:p>
            <a:pPr marL="457200" lvl="0" indent="-457200">
              <a:buFont typeface="Arial" panose="020B0604020202020204" pitchFamily="34" charset="0"/>
              <a:buChar char="•"/>
            </a:pPr>
            <a:endParaRPr lang="en-GB" sz="2400" dirty="0"/>
          </a:p>
        </p:txBody>
      </p:sp>
      <p:pic>
        <p:nvPicPr>
          <p:cNvPr id="11" name="Picture 10">
            <a:extLst>
              <a:ext uri="{FF2B5EF4-FFF2-40B4-BE49-F238E27FC236}">
                <a16:creationId xmlns:a16="http://schemas.microsoft.com/office/drawing/2014/main" id="{EC648BFD-3CE5-4DE1-035F-36DC64017776}"/>
              </a:ext>
            </a:extLst>
          </p:cNvPr>
          <p:cNvPicPr>
            <a:picLocks noChangeAspect="1"/>
          </p:cNvPicPr>
          <p:nvPr/>
        </p:nvPicPr>
        <p:blipFill>
          <a:blip r:embed="rId2"/>
          <a:stretch>
            <a:fillRect/>
          </a:stretch>
        </p:blipFill>
        <p:spPr>
          <a:xfrm>
            <a:off x="10766335" y="6240780"/>
            <a:ext cx="1246197" cy="411480"/>
          </a:xfrm>
          <a:prstGeom prst="rect">
            <a:avLst/>
          </a:prstGeom>
        </p:spPr>
      </p:pic>
    </p:spTree>
    <p:extLst>
      <p:ext uri="{BB962C8B-B14F-4D97-AF65-F5344CB8AC3E}">
        <p14:creationId xmlns:p14="http://schemas.microsoft.com/office/powerpoint/2010/main" val="115903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15">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7">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C4F206-35D2-4520-A8F7-FDB8721D3D79}"/>
              </a:ext>
            </a:extLst>
          </p:cNvPr>
          <p:cNvSpPr>
            <a:spLocks noGrp="1"/>
          </p:cNvSpPr>
          <p:nvPr>
            <p:ph type="title"/>
          </p:nvPr>
        </p:nvSpPr>
        <p:spPr>
          <a:xfrm>
            <a:off x="7121582" y="2870177"/>
            <a:ext cx="4766330" cy="1454051"/>
          </a:xfrm>
        </p:spPr>
        <p:txBody>
          <a:bodyPr>
            <a:normAutofit fontScale="90000"/>
          </a:bodyPr>
          <a:lstStyle/>
          <a:p>
            <a:pPr algn="ctr"/>
            <a:r>
              <a:rPr lang="en-GB" sz="4000" b="1" dirty="0"/>
              <a:t>Fire Drill Tasks </a:t>
            </a:r>
            <a:br>
              <a:rPr lang="en-GB" sz="4000" b="1" dirty="0"/>
            </a:br>
            <a:r>
              <a:rPr lang="en-GB" sz="4000" b="1" dirty="0"/>
              <a:t>Zone 8-10</a:t>
            </a:r>
            <a:br>
              <a:rPr lang="en-GB" sz="4000" b="1" dirty="0"/>
            </a:br>
            <a:r>
              <a:rPr lang="en-GB" sz="4000" b="1" dirty="0"/>
              <a:t>Chemical Fire</a:t>
            </a:r>
          </a:p>
        </p:txBody>
      </p:sp>
      <p:grpSp>
        <p:nvGrpSpPr>
          <p:cNvPr id="20" name="Group 19">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21" name="Freeform: Shape 20">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C4034CBF-9EFE-9936-C1B5-1E111CA6990E}"/>
              </a:ext>
            </a:extLst>
          </p:cNvPr>
          <p:cNvSpPr txBox="1"/>
          <p:nvPr/>
        </p:nvSpPr>
        <p:spPr>
          <a:xfrm>
            <a:off x="503233" y="336406"/>
            <a:ext cx="7256347" cy="7232749"/>
          </a:xfrm>
          <a:prstGeom prst="rect">
            <a:avLst/>
          </a:prstGeom>
          <a:noFill/>
        </p:spPr>
        <p:txBody>
          <a:bodyPr wrap="square">
            <a:spAutoFit/>
          </a:bodyPr>
          <a:lstStyle/>
          <a:p>
            <a:pPr marL="457200" lvl="0" indent="-457200">
              <a:buFont typeface="Arial" panose="020B0604020202020204" pitchFamily="34" charset="0"/>
              <a:buChar char="•"/>
            </a:pPr>
            <a:r>
              <a:rPr lang="en-GB" sz="1700" dirty="0"/>
              <a:t>Immediately cease your work</a:t>
            </a:r>
          </a:p>
          <a:p>
            <a:pPr marL="457200" lvl="0" indent="-457200">
              <a:buFont typeface="Arial" panose="020B0604020202020204" pitchFamily="34" charset="0"/>
              <a:buChar char="•"/>
            </a:pPr>
            <a:r>
              <a:rPr lang="en-GB" sz="1700" dirty="0"/>
              <a:t>Make machinery safe where possible</a:t>
            </a:r>
          </a:p>
          <a:p>
            <a:pPr marL="457200" lvl="0" indent="-457200">
              <a:buFont typeface="Arial" panose="020B0604020202020204" pitchFamily="34" charset="0"/>
              <a:buChar char="•"/>
            </a:pPr>
            <a:r>
              <a:rPr lang="en-GB" sz="1700" dirty="0"/>
              <a:t>Advise personnel to evacuate through the building – if not dangerous to do </a:t>
            </a:r>
          </a:p>
          <a:p>
            <a:pPr marL="457200" lvl="0" indent="-457200">
              <a:buFont typeface="Arial" panose="020B0604020202020204" pitchFamily="34" charset="0"/>
              <a:buChar char="•"/>
            </a:pPr>
            <a:r>
              <a:rPr lang="en-GB" sz="1700" dirty="0"/>
              <a:t>Advise all personnel to evacuate to the Customer Services Department</a:t>
            </a:r>
          </a:p>
          <a:p>
            <a:pPr marL="457200" lvl="0" indent="-457200">
              <a:buFont typeface="Arial" panose="020B0604020202020204" pitchFamily="34" charset="0"/>
              <a:buChar char="•"/>
            </a:pPr>
            <a:r>
              <a:rPr lang="en-GB" sz="1700" dirty="0"/>
              <a:t>Check your area is evacuated, if safe to do so</a:t>
            </a:r>
          </a:p>
          <a:p>
            <a:pPr marL="457200" lvl="0" indent="-457200">
              <a:buFont typeface="Arial" panose="020B0604020202020204" pitchFamily="34" charset="0"/>
              <a:buChar char="•"/>
            </a:pPr>
            <a:r>
              <a:rPr lang="en-GB" sz="1700" dirty="0"/>
              <a:t>Check the fire doors (and shutters) are closed, if safe to do so</a:t>
            </a:r>
          </a:p>
          <a:p>
            <a:pPr marL="457200" lvl="0" indent="-457200">
              <a:buFont typeface="Arial" panose="020B0604020202020204" pitchFamily="34" charset="0"/>
              <a:buChar char="•"/>
            </a:pPr>
            <a:r>
              <a:rPr lang="en-GB" sz="1700" dirty="0"/>
              <a:t>Take the In and Out board, if not already taken, and safe to do so</a:t>
            </a:r>
          </a:p>
          <a:p>
            <a:pPr marL="457200" lvl="0" indent="-457200">
              <a:buFont typeface="Arial" panose="020B0604020202020204" pitchFamily="34" charset="0"/>
              <a:buChar char="•"/>
            </a:pPr>
            <a:r>
              <a:rPr lang="en-GB" sz="1700" dirty="0"/>
              <a:t>Office Block Fire Wardens to ensure windows and doors are shut in Customer Services and the air conditioning is turned off – ensure this remains so throughout the evacuation</a:t>
            </a:r>
          </a:p>
          <a:p>
            <a:pPr marL="457200" lvl="0" indent="-457200">
              <a:buFont typeface="Arial" panose="020B0604020202020204" pitchFamily="34" charset="0"/>
              <a:buChar char="•"/>
            </a:pPr>
            <a:r>
              <a:rPr lang="en-GB" sz="1700" dirty="0"/>
              <a:t>One Fire Warden to complete a check of personnel using the In and Out Board from your area</a:t>
            </a:r>
          </a:p>
          <a:p>
            <a:pPr marL="457200" lvl="0" indent="-457200">
              <a:buFont typeface="Arial" panose="020B0604020202020204" pitchFamily="34" charset="0"/>
              <a:buChar char="•"/>
            </a:pPr>
            <a:r>
              <a:rPr lang="en-GB" sz="1700" dirty="0"/>
              <a:t>One Fire Warden to report to the Warden Fire Officer, the outcome of your personnel check</a:t>
            </a:r>
          </a:p>
          <a:p>
            <a:pPr marL="457200" lvl="0" indent="-457200">
              <a:buFont typeface="Arial" panose="020B0604020202020204" pitchFamily="34" charset="0"/>
              <a:buChar char="•"/>
            </a:pPr>
            <a:r>
              <a:rPr lang="en-GB" sz="1700" dirty="0"/>
              <a:t>Report any missing persons to the Warden Fire Officer as soon as possible</a:t>
            </a:r>
          </a:p>
          <a:p>
            <a:pPr marL="457200" lvl="0" indent="-457200">
              <a:buFont typeface="Arial" panose="020B0604020202020204" pitchFamily="34" charset="0"/>
              <a:buChar char="•"/>
            </a:pPr>
            <a:r>
              <a:rPr lang="en-GB" sz="1700" dirty="0"/>
              <a:t>If someone is missing from your In and Out Board check, confirm to the Warden Fire Officer any areas you were not able to safely check</a:t>
            </a:r>
          </a:p>
          <a:p>
            <a:pPr marL="457200" lvl="0" indent="-457200">
              <a:buFont typeface="Arial" panose="020B0604020202020204" pitchFamily="34" charset="0"/>
              <a:buChar char="•"/>
            </a:pPr>
            <a:r>
              <a:rPr lang="en-GB" sz="1700" dirty="0"/>
              <a:t>Return to Customer Services and ensure the personnel from your area are aware of where to wait, remain calm and follow any given instructions</a:t>
            </a:r>
          </a:p>
          <a:p>
            <a:pPr marL="457200" lvl="0" indent="-457200">
              <a:buFont typeface="Arial" panose="020B0604020202020204" pitchFamily="34" charset="0"/>
              <a:buChar char="•"/>
            </a:pPr>
            <a:r>
              <a:rPr lang="en-GB" sz="1700" dirty="0"/>
              <a:t>If told to evacuate outside, ensure all personnel are provided with an FFP3 mask and encourage them to be worn</a:t>
            </a:r>
          </a:p>
          <a:p>
            <a:pPr marL="457200" indent="-457200">
              <a:buFont typeface="Arial" panose="020B0604020202020204" pitchFamily="34" charset="0"/>
              <a:buChar char="•"/>
            </a:pPr>
            <a:r>
              <a:rPr lang="en-GB" sz="1600" dirty="0"/>
              <a:t>Remain in Customer Services or at the external evacuation point until given further instruction by the Fire Service, Gate Fire Officer or Warden Fire Officer</a:t>
            </a:r>
          </a:p>
          <a:p>
            <a:pPr marL="457200" lvl="0" indent="-457200">
              <a:buFont typeface="Arial" panose="020B0604020202020204" pitchFamily="34" charset="0"/>
              <a:buChar char="•"/>
            </a:pPr>
            <a:endParaRPr lang="en-GB" sz="1700" dirty="0"/>
          </a:p>
          <a:p>
            <a:pPr marL="457200" lvl="0" indent="-457200">
              <a:buFont typeface="Arial" panose="020B0604020202020204" pitchFamily="34" charset="0"/>
              <a:buChar char="•"/>
            </a:pPr>
            <a:endParaRPr lang="en-GB" sz="1700" dirty="0"/>
          </a:p>
          <a:p>
            <a:pPr marL="457200" lvl="0" indent="-457200">
              <a:buFont typeface="Arial" panose="020B0604020202020204" pitchFamily="34" charset="0"/>
              <a:buChar char="•"/>
            </a:pPr>
            <a:endParaRPr lang="en-GB" sz="2400" dirty="0"/>
          </a:p>
        </p:txBody>
      </p:sp>
      <p:pic>
        <p:nvPicPr>
          <p:cNvPr id="11" name="Picture 10">
            <a:extLst>
              <a:ext uri="{FF2B5EF4-FFF2-40B4-BE49-F238E27FC236}">
                <a16:creationId xmlns:a16="http://schemas.microsoft.com/office/drawing/2014/main" id="{AE4A76BD-01E1-6682-B7EE-4767E0710C4D}"/>
              </a:ext>
            </a:extLst>
          </p:cNvPr>
          <p:cNvPicPr>
            <a:picLocks noChangeAspect="1"/>
          </p:cNvPicPr>
          <p:nvPr/>
        </p:nvPicPr>
        <p:blipFill>
          <a:blip r:embed="rId2"/>
          <a:stretch>
            <a:fillRect/>
          </a:stretch>
        </p:blipFill>
        <p:spPr>
          <a:xfrm>
            <a:off x="10766335" y="6240780"/>
            <a:ext cx="1246197" cy="411480"/>
          </a:xfrm>
          <a:prstGeom prst="rect">
            <a:avLst/>
          </a:prstGeom>
        </p:spPr>
      </p:pic>
    </p:spTree>
    <p:extLst>
      <p:ext uri="{BB962C8B-B14F-4D97-AF65-F5344CB8AC3E}">
        <p14:creationId xmlns:p14="http://schemas.microsoft.com/office/powerpoint/2010/main" val="2571466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A8A14E450E2C40B1831BB5B24F2BE8" ma:contentTypeVersion="4" ma:contentTypeDescription="Create a new document." ma:contentTypeScope="" ma:versionID="43e9bcfc29f70e64956f069c42e2666b">
  <xsd:schema xmlns:xsd="http://www.w3.org/2001/XMLSchema" xmlns:xs="http://www.w3.org/2001/XMLSchema" xmlns:p="http://schemas.microsoft.com/office/2006/metadata/properties" xmlns:ns2="f3c4542a-4ca2-423a-afb5-c133b474d5f2" xmlns:ns3="32eebb7b-2b12-4fc4-956d-a42e6c769d95" targetNamespace="http://schemas.microsoft.com/office/2006/metadata/properties" ma:root="true" ma:fieldsID="0cf138de3e3c32e80ab1b08661444c14" ns2:_="" ns3:_="">
    <xsd:import namespace="f3c4542a-4ca2-423a-afb5-c133b474d5f2"/>
    <xsd:import namespace="32eebb7b-2b12-4fc4-956d-a42e6c769d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c4542a-4ca2-423a-afb5-c133b474d5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2eebb7b-2b12-4fc4-956d-a42e6c769d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ECFC1D-48BE-488F-8F5C-6342FC638BEC}"/>
</file>

<file path=customXml/itemProps2.xml><?xml version="1.0" encoding="utf-8"?>
<ds:datastoreItem xmlns:ds="http://schemas.openxmlformats.org/officeDocument/2006/customXml" ds:itemID="{C1184C05-EC86-41BA-AD77-C45CAACAA6DD}"/>
</file>

<file path=customXml/itemProps3.xml><?xml version="1.0" encoding="utf-8"?>
<ds:datastoreItem xmlns:ds="http://schemas.openxmlformats.org/officeDocument/2006/customXml" ds:itemID="{9D1CC25C-22A9-4AC2-8515-14A35CEF684E}"/>
</file>

<file path=docProps/app.xml><?xml version="1.0" encoding="utf-8"?>
<Properties xmlns="http://schemas.openxmlformats.org/officeDocument/2006/extended-properties" xmlns:vt="http://schemas.openxmlformats.org/officeDocument/2006/docPropsVTypes">
  <Template>TM04033919[[fn=Circuit]]</Template>
  <TotalTime>398</TotalTime>
  <Words>1166</Words>
  <Application>Microsoft Office PowerPoint</Application>
  <PresentationFormat>Widescreen</PresentationFormat>
  <Paragraphs>122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Plastica Ltd  Fire Warden Training</vt:lpstr>
      <vt:lpstr>Topics Covered</vt:lpstr>
      <vt:lpstr>Daily Checks</vt:lpstr>
      <vt:lpstr>Weekly Checks in your area of responsibility</vt:lpstr>
      <vt:lpstr>Additional  Weekly Checks</vt:lpstr>
      <vt:lpstr>My Compliance App</vt:lpstr>
      <vt:lpstr>Chain of Command  in the event of a  Fire or Drill</vt:lpstr>
      <vt:lpstr>Fire Drill Tasks  Zone 1-7  Non-Chemical Fire</vt:lpstr>
      <vt:lpstr>Fire Drill Tasks  Zone 8-10 Chemical Fire</vt:lpstr>
      <vt:lpstr>Fire Drill Tasks  Zone 8-10 Chemical Fire Outside Evacuation</vt:lpstr>
      <vt:lpstr>Outside Evacuation – Directions to Tesco Extra</vt:lpstr>
      <vt:lpstr>Absence Cover</vt:lpstr>
      <vt:lpstr>Fire Inductions</vt:lpstr>
      <vt:lpstr>Annual Barrier Test</vt:lpstr>
      <vt:lpstr>Emergency Drills</vt:lpstr>
      <vt:lpstr>Emergency Training</vt:lpstr>
      <vt:lpstr>Reporting Any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Plastica Ltd Health &amp; Safety Training</dc:title>
  <dc:creator>Sarah Newman</dc:creator>
  <cp:lastModifiedBy>Sarah Newman</cp:lastModifiedBy>
  <cp:revision>38</cp:revision>
  <dcterms:created xsi:type="dcterms:W3CDTF">2021-05-27T11:48:23Z</dcterms:created>
  <dcterms:modified xsi:type="dcterms:W3CDTF">2022-05-27T14:35:04Z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0x010100F3A8A14E450E2C40B1831BB5B24F2BE8</vt:lpwstr>
  </property>
</Properties>
</file>