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62" r:id="rId8"/>
    <p:sldId id="259" r:id="rId9"/>
    <p:sldId id="260" r:id="rId10"/>
    <p:sldId id="265" r:id="rId11"/>
    <p:sldId id="267" r:id="rId12"/>
    <p:sldId id="264" r:id="rId13"/>
    <p:sldId id="266" r:id="rId14"/>
    <p:sldId id="268" r:id="rId15"/>
    <p:sldId id="269" r:id="rId16"/>
    <p:sldId id="270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2E3F5-928A-9EBD-3C54-54B9D0156A76}" v="10" dt="2021-03-05T15:01:56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wart Grimmer" userId="S::stewart.grimmer@plasticapools.net::de90e192-2e79-4ab4-b612-4fba45e11782" providerId="AD" clId="Web-{3C82E3F5-928A-9EBD-3C54-54B9D0156A76}"/>
    <pc:docChg chg="modSld">
      <pc:chgData name="Stewart Grimmer" userId="S::stewart.grimmer@plasticapools.net::de90e192-2e79-4ab4-b612-4fba45e11782" providerId="AD" clId="Web-{3C82E3F5-928A-9EBD-3C54-54B9D0156A76}" dt="2021-03-05T15:01:56.022" v="4" actId="20577"/>
      <pc:docMkLst>
        <pc:docMk/>
      </pc:docMkLst>
      <pc:sldChg chg="modSp">
        <pc:chgData name="Stewart Grimmer" userId="S::stewart.grimmer@plasticapools.net::de90e192-2e79-4ab4-b612-4fba45e11782" providerId="AD" clId="Web-{3C82E3F5-928A-9EBD-3C54-54B9D0156A76}" dt="2021-03-05T15:01:56.022" v="4" actId="20577"/>
        <pc:sldMkLst>
          <pc:docMk/>
          <pc:sldMk cId="31638645" sldId="259"/>
        </pc:sldMkLst>
        <pc:spChg chg="mod">
          <ac:chgData name="Stewart Grimmer" userId="S::stewart.grimmer@plasticapools.net::de90e192-2e79-4ab4-b612-4fba45e11782" providerId="AD" clId="Web-{3C82E3F5-928A-9EBD-3C54-54B9D0156A76}" dt="2021-03-05T15:01:56.022" v="4" actId="20577"/>
          <ac:spMkLst>
            <pc:docMk/>
            <pc:sldMk cId="31638645" sldId="259"/>
            <ac:spMk id="3" creationId="{F25652C1-B4F6-4902-964B-076391FDAF46}"/>
          </ac:spMkLst>
        </pc:spChg>
      </pc:sldChg>
      <pc:sldChg chg="modSp">
        <pc:chgData name="Stewart Grimmer" userId="S::stewart.grimmer@plasticapools.net::de90e192-2e79-4ab4-b612-4fba45e11782" providerId="AD" clId="Web-{3C82E3F5-928A-9EBD-3C54-54B9D0156A76}" dt="2021-03-05T15:00:36.614" v="2" actId="20577"/>
        <pc:sldMkLst>
          <pc:docMk/>
          <pc:sldMk cId="4228243192" sldId="262"/>
        </pc:sldMkLst>
        <pc:spChg chg="mod">
          <ac:chgData name="Stewart Grimmer" userId="S::stewart.grimmer@plasticapools.net::de90e192-2e79-4ab4-b612-4fba45e11782" providerId="AD" clId="Web-{3C82E3F5-928A-9EBD-3C54-54B9D0156A76}" dt="2021-03-05T15:00:36.614" v="2" actId="20577"/>
          <ac:spMkLst>
            <pc:docMk/>
            <pc:sldMk cId="4228243192" sldId="262"/>
            <ac:spMk id="3" creationId="{037B5AEF-3B2C-4AB8-8F08-7C5E846C63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8AA60E-EE4B-44BC-A2B7-027CF6AB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F1C46-4F60-4343-B6BE-9ED6DCC40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BE84F-2CFC-412A-BB14-B3421C5153FE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E6663-8B21-4F9C-B6E2-FCE2C0104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A918F-F8BC-41A4-8239-EF7E3D0450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D2DE0-5CA9-4D2D-BA25-AFDCF808D3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949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CC032-A178-4EF9-8369-70CFDABC221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6F92C-407C-4FCD-9051-605C517F0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315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32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06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8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2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27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99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76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4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52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51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0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9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9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5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3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56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TBT02 - V1 - 13/01/20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FC1959-5311-4481-8DDE-535F85598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472E-9803-4C0D-AE90-F18D00D74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"/>
            <a:ext cx="7766936" cy="825500"/>
          </a:xfrm>
        </p:spPr>
        <p:txBody>
          <a:bodyPr/>
          <a:lstStyle/>
          <a:p>
            <a:r>
              <a:rPr lang="en-GB" b="1" u="sng" dirty="0">
                <a:solidFill>
                  <a:schemeClr val="tx1"/>
                </a:solidFill>
              </a:rPr>
              <a:t>Safe loading of vehicles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6DBD9-57A0-4C99-9F8A-BCE5623F9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079501"/>
            <a:ext cx="7766936" cy="3276599"/>
          </a:xfrm>
        </p:spPr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dirty="0"/>
              <a:t>Safety of loads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Stacking items on a pallet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Movement of load in transit and reasons why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Securing loads &amp; strapping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Is the vehicle suitable for use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Placement of loads on vehicles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Extended loads and Markers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Unloading vehicles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A1421-3FFE-4470-8928-F03B34E9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2078" y="6293032"/>
            <a:ext cx="6297612" cy="365125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tx1"/>
                </a:solidFill>
              </a:rPr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933029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174D-AA17-444A-B6F4-134975F8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7864"/>
          </a:xfrm>
        </p:spPr>
        <p:txBody>
          <a:bodyPr/>
          <a:lstStyle/>
          <a:p>
            <a:pPr algn="ctr"/>
            <a:r>
              <a:rPr lang="en-GB" dirty="0"/>
              <a:t> </a:t>
            </a:r>
            <a:r>
              <a:rPr lang="en-GB" u="sng" dirty="0"/>
              <a:t> Unloading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83CAF1-F788-4A2C-B3C5-32262014FB30}"/>
              </a:ext>
            </a:extLst>
          </p:cNvPr>
          <p:cNvSpPr/>
          <p:nvPr/>
        </p:nvSpPr>
        <p:spPr>
          <a:xfrm>
            <a:off x="1023457" y="2256639"/>
            <a:ext cx="3246539" cy="1350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Care must be taken when opening cargo doors and curtains or before slackening any straps , ropes , or chains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E56DB2-16A2-49B8-BE53-466FC982385F}"/>
              </a:ext>
            </a:extLst>
          </p:cNvPr>
          <p:cNvSpPr/>
          <p:nvPr/>
        </p:nvSpPr>
        <p:spPr>
          <a:xfrm>
            <a:off x="6568580" y="2256639"/>
            <a:ext cx="2248249" cy="1828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Look for any tell tale signs that the load may have moved – bulging curtains , loose restraints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846DFB-3798-455B-91A8-636F5C0AAB7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269996" y="2931953"/>
            <a:ext cx="22985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B22D3E-B5A4-429F-9CFB-E8940471211A}"/>
              </a:ext>
            </a:extLst>
          </p:cNvPr>
          <p:cNvCxnSpPr>
            <a:stCxn id="5" idx="2"/>
          </p:cNvCxnSpPr>
          <p:nvPr/>
        </p:nvCxnSpPr>
        <p:spPr>
          <a:xfrm>
            <a:off x="7692705" y="4085439"/>
            <a:ext cx="8389" cy="4026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56A258-FD77-4871-A991-6BF687054E92}"/>
              </a:ext>
            </a:extLst>
          </p:cNvPr>
          <p:cNvSpPr/>
          <p:nvPr/>
        </p:nvSpPr>
        <p:spPr>
          <a:xfrm>
            <a:off x="6096000" y="4488110"/>
            <a:ext cx="3048000" cy="11492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The load may have moved during transportation and may be in an unstable condition </a:t>
            </a:r>
          </a:p>
        </p:txBody>
      </p:sp>
      <p:pic>
        <p:nvPicPr>
          <p:cNvPr id="2052" name="Picture 4" descr="Image result for unsafe load securing">
            <a:extLst>
              <a:ext uri="{FF2B5EF4-FFF2-40B4-BE49-F238E27FC236}">
                <a16:creationId xmlns:a16="http://schemas.microsoft.com/office/drawing/2014/main" id="{0E1F3450-CA95-4B1D-8FD2-823913CAAA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6" y="4353888"/>
            <a:ext cx="3238150" cy="181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8F4521-F5CF-4871-B613-97BDA9A25E3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269996" y="5062745"/>
            <a:ext cx="18260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9742A-D623-4C71-9013-C7CDDCDC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A3EA-FFAA-4A21-BF2D-325C071B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07450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D35E-C838-468B-B6AF-52839DB8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GB" sz="1200" b="1" dirty="0">
                <a:solidFill>
                  <a:schemeClr val="tx1"/>
                </a:solidFill>
              </a:rPr>
            </a:br>
            <a:r>
              <a:rPr lang="en-GB" sz="1800" u="sng" dirty="0">
                <a:solidFill>
                  <a:schemeClr val="tx1"/>
                </a:solidFill>
              </a:rPr>
              <a:t>Are these loads safe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D8D385-95DE-4D71-AFD4-2844FECCE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68929" y="162170"/>
            <a:ext cx="3656261" cy="875388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93C7-3A1A-40A5-A3AE-87526BEF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C3105-544E-4CBC-9D80-68FEBC31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01326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0729-04BD-4886-B92C-6989E6D9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these loads safe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48706B-E669-4589-9257-2F62A524C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170639" y="-476062"/>
            <a:ext cx="5335397" cy="887133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8C370-CFCB-4B64-A84A-6A130744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5C4A5-CB06-4F83-9609-A7124A20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24544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48515C-9C6B-48BF-9265-9A2BEAC28C8E}"/>
              </a:ext>
            </a:extLst>
          </p:cNvPr>
          <p:cNvSpPr/>
          <p:nvPr/>
        </p:nvSpPr>
        <p:spPr>
          <a:xfrm>
            <a:off x="528506" y="2155971"/>
            <a:ext cx="9194334" cy="358209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REMEMBER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 way a vehicle is loaded is crucial to preventing death or injury to the driver any passengers other road users and site staff </a:t>
            </a:r>
          </a:p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04A45C-7BDC-47A9-866A-5F0D030266D2}"/>
              </a:ext>
            </a:extLst>
          </p:cNvPr>
          <p:cNvSpPr/>
          <p:nvPr/>
        </p:nvSpPr>
        <p:spPr>
          <a:xfrm>
            <a:off x="677334" y="914400"/>
            <a:ext cx="8934276" cy="109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871692-B251-4610-A5D7-F1E0405E1374}"/>
              </a:ext>
            </a:extLst>
          </p:cNvPr>
          <p:cNvSpPr/>
          <p:nvPr/>
        </p:nvSpPr>
        <p:spPr>
          <a:xfrm>
            <a:off x="658535" y="935372"/>
            <a:ext cx="8934276" cy="109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prstClr val="black"/>
                </a:solidFill>
                <a:ea typeface="+mj-ea"/>
                <a:cs typeface="+mj-cs"/>
              </a:rPr>
              <a:t>SUMMERY</a:t>
            </a:r>
            <a:endParaRPr lang="en-GB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344F22-EA93-4F34-B347-8547FB0C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396E2-1B30-48CE-B802-37ABD26E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322089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086C-A8C4-4544-BE88-51C79D4F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who is responsible for unsafe loads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C39B-CC71-4E66-8B87-44D9F59C2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Legal Action can be taken against the below people .</a:t>
            </a:r>
          </a:p>
          <a:p>
            <a:r>
              <a:rPr lang="en-GB" dirty="0"/>
              <a:t>THE DRIVER</a:t>
            </a:r>
          </a:p>
          <a:p>
            <a:r>
              <a:rPr lang="en-GB" dirty="0"/>
              <a:t>THE LOADER </a:t>
            </a:r>
          </a:p>
          <a:p>
            <a:r>
              <a:rPr lang="en-GB" dirty="0"/>
              <a:t>THE  TRANSPORT OPERATER AND LOADING COMPANY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                    </a:t>
            </a:r>
            <a:r>
              <a:rPr lang="en-GB" sz="2500" b="1" u="sng" dirty="0">
                <a:solidFill>
                  <a:srgbClr val="FF0000"/>
                </a:solidFill>
              </a:rPr>
              <a:t>EVERYONE INVOLVED OWES A DUTY OF CARE </a:t>
            </a:r>
          </a:p>
          <a:p>
            <a:pPr marL="0" indent="0">
              <a:buNone/>
            </a:pPr>
            <a:r>
              <a:rPr lang="en-GB" sz="1400" b="1" u="sng" dirty="0">
                <a:solidFill>
                  <a:schemeClr val="tx1"/>
                </a:solidFill>
              </a:rPr>
              <a:t>Sign …………………………………………………………..</a:t>
            </a:r>
          </a:p>
          <a:p>
            <a:pPr marL="0" indent="0">
              <a:buNone/>
            </a:pPr>
            <a:r>
              <a:rPr lang="en-GB" sz="1400" b="1" u="sng" dirty="0">
                <a:solidFill>
                  <a:schemeClr val="tx1"/>
                </a:solidFill>
              </a:rPr>
              <a:t>Print………………………………………………………….</a:t>
            </a:r>
          </a:p>
          <a:p>
            <a:pPr marL="0" indent="0">
              <a:buNone/>
            </a:pPr>
            <a:r>
              <a:rPr lang="en-GB" sz="1400" b="1" u="sng" dirty="0">
                <a:solidFill>
                  <a:schemeClr val="tx1"/>
                </a:solidFill>
              </a:rPr>
              <a:t>Date………………………………………………………….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383B8-9480-42F3-850A-BF8DC3F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25011-EE63-4581-8EF1-72093B88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8634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AE80-461F-4645-9AAC-FCEEA710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chemeClr val="tx1"/>
                </a:solidFill>
              </a:rPr>
              <a:t>Safety of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3F03-13CD-4AB9-ACD7-B4A6213D1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609600"/>
            <a:ext cx="11956869" cy="612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Make sure items  are secured to the pallet by strapping or shrink wrap </a:t>
            </a:r>
          </a:p>
          <a:p>
            <a:pPr marL="0" indent="0">
              <a:buNone/>
            </a:pPr>
            <a:r>
              <a:rPr lang="en-GB" dirty="0"/>
              <a:t>Shrink wrap must cover the base of the pallet and be tight enough to hold the items to the pallet</a:t>
            </a:r>
          </a:p>
          <a:p>
            <a:pPr marL="0" indent="0">
              <a:buNone/>
            </a:pPr>
            <a:r>
              <a:rPr lang="en-GB" dirty="0"/>
              <a:t>whilst in transit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			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65E924-344F-43D1-80A5-C5C3C32D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49" y="2114550"/>
            <a:ext cx="2455817" cy="3726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D53CC-D0E8-46E8-86CB-AA422C19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05" y="2330659"/>
            <a:ext cx="2577736" cy="3411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FC6409-963E-4E55-932F-F9427CC90B85}"/>
              </a:ext>
            </a:extLst>
          </p:cNvPr>
          <p:cNvSpPr txBox="1"/>
          <p:nvPr/>
        </p:nvSpPr>
        <p:spPr>
          <a:xfrm>
            <a:off x="108214" y="3670107"/>
            <a:ext cx="206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 Secure Strapping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2209FA-A499-4EE9-99A1-BC89CE17DBAD}"/>
              </a:ext>
            </a:extLst>
          </p:cNvPr>
          <p:cNvCxnSpPr>
            <a:cxnSpLocks/>
          </p:cNvCxnSpPr>
          <p:nvPr/>
        </p:nvCxnSpPr>
        <p:spPr>
          <a:xfrm>
            <a:off x="1756606" y="3833336"/>
            <a:ext cx="1234788" cy="203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53199C-3CED-4770-B001-B28DD4E4233C}"/>
              </a:ext>
            </a:extLst>
          </p:cNvPr>
          <p:cNvCxnSpPr>
            <a:cxnSpLocks/>
          </p:cNvCxnSpPr>
          <p:nvPr/>
        </p:nvCxnSpPr>
        <p:spPr>
          <a:xfrm flipV="1">
            <a:off x="1756606" y="3056178"/>
            <a:ext cx="1857452" cy="777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129373-53B7-48C8-92F3-4761C0916CDC}"/>
              </a:ext>
            </a:extLst>
          </p:cNvPr>
          <p:cNvSpPr txBox="1"/>
          <p:nvPr/>
        </p:nvSpPr>
        <p:spPr>
          <a:xfrm>
            <a:off x="4885509" y="2286000"/>
            <a:ext cx="1375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Shrink wrapped pallet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27746E-8589-4E34-A5CD-85F05128D441}"/>
              </a:ext>
            </a:extLst>
          </p:cNvPr>
          <p:cNvCxnSpPr>
            <a:cxnSpLocks/>
          </p:cNvCxnSpPr>
          <p:nvPr/>
        </p:nvCxnSpPr>
        <p:spPr>
          <a:xfrm>
            <a:off x="5664554" y="2715736"/>
            <a:ext cx="1340253" cy="2628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A1B137-DBC9-4245-BCD3-BB786C3D0802}"/>
              </a:ext>
            </a:extLst>
          </p:cNvPr>
          <p:cNvCxnSpPr>
            <a:cxnSpLocks/>
          </p:cNvCxnSpPr>
          <p:nvPr/>
        </p:nvCxnSpPr>
        <p:spPr>
          <a:xfrm>
            <a:off x="5664554" y="2692400"/>
            <a:ext cx="1676772" cy="46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FEEB4E-D8B2-42D8-9392-E37D4CD660A7}"/>
              </a:ext>
            </a:extLst>
          </p:cNvPr>
          <p:cNvSpPr txBox="1"/>
          <p:nvPr/>
        </p:nvSpPr>
        <p:spPr>
          <a:xfrm>
            <a:off x="4885509" y="3833336"/>
            <a:ext cx="1210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Side supports added if needed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B6D12A-89C0-49BC-AE62-AF3936F06D60}"/>
              </a:ext>
            </a:extLst>
          </p:cNvPr>
          <p:cNvCxnSpPr>
            <a:cxnSpLocks/>
          </p:cNvCxnSpPr>
          <p:nvPr/>
        </p:nvCxnSpPr>
        <p:spPr>
          <a:xfrm flipV="1">
            <a:off x="5940469" y="3977886"/>
            <a:ext cx="320631" cy="357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A65E90-38EE-4474-8913-D673B464BCD6}"/>
              </a:ext>
            </a:extLst>
          </p:cNvPr>
          <p:cNvCxnSpPr>
            <a:cxnSpLocks/>
          </p:cNvCxnSpPr>
          <p:nvPr/>
        </p:nvCxnSpPr>
        <p:spPr>
          <a:xfrm flipV="1">
            <a:off x="5940469" y="4285481"/>
            <a:ext cx="1139601" cy="49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3D6F14-41AC-4B87-B655-09DC7200FA05}"/>
              </a:ext>
            </a:extLst>
          </p:cNvPr>
          <p:cNvCxnSpPr>
            <a:cxnSpLocks/>
          </p:cNvCxnSpPr>
          <p:nvPr/>
        </p:nvCxnSpPr>
        <p:spPr>
          <a:xfrm flipV="1">
            <a:off x="5940469" y="2779563"/>
            <a:ext cx="2016397" cy="1555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7E469-1DDD-4D37-B65F-EEE1B00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39FC6-4D41-41D4-A62E-323208AD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274649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2DA1-4F02-417F-9909-05642C9F2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chemeClr val="tx1"/>
                </a:solidFill>
              </a:rPr>
              <a:t>Stacking of a pallet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DE9E-5B46-43F6-BB56-782023EAC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4300"/>
            <a:ext cx="11095566" cy="533399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Clr>
                <a:srgbClr val="90C226"/>
              </a:buClr>
              <a:buNone/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stacking a pallet always have the heavy items on the bottom,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Keep the items within the foot print of the pallet ( this may vary for ponds and sandpits)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 not go over 2meter high 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Hazardous labels facing outwards and certain chemicals kept separate on the pallets ( training to be given)</a:t>
            </a: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en-GB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GB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128DB-7F2B-4153-85D2-12D740E0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17" y="2823347"/>
            <a:ext cx="1866315" cy="3327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E5302-F348-4AC9-978B-A7D76B9E43F2}"/>
              </a:ext>
            </a:extLst>
          </p:cNvPr>
          <p:cNvSpPr txBox="1"/>
          <p:nvPr/>
        </p:nvSpPr>
        <p:spPr>
          <a:xfrm>
            <a:off x="771787" y="2952925"/>
            <a:ext cx="15855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 well wrapped pallet ,</a:t>
            </a:r>
          </a:p>
          <a:p>
            <a:r>
              <a:rPr lang="en-GB" sz="1400" dirty="0"/>
              <a:t>Shrink wrap covering base of pallet going to the top of items </a:t>
            </a:r>
          </a:p>
          <a:p>
            <a:r>
              <a:rPr lang="en-GB" sz="1400" dirty="0"/>
              <a:t>secure and tight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CA357-89BC-43E5-8360-08DDAA934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18" y="2823346"/>
            <a:ext cx="2811596" cy="3327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A16D1-32D6-4EA9-B8C4-6D921EABA55F}"/>
              </a:ext>
            </a:extLst>
          </p:cNvPr>
          <p:cNvSpPr txBox="1"/>
          <p:nvPr/>
        </p:nvSpPr>
        <p:spPr>
          <a:xfrm>
            <a:off x="4530055" y="2952925"/>
            <a:ext cx="1565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 pallet exceeding the pallet foot print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EA23F-386E-4E83-90A2-CC6E1D5F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F65FC-23F2-42DC-8D8C-7D702B38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4143067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9161-2ECA-4BA8-9235-B9B4609F5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Movement of load in transit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B5AEF-3B2C-4AB8-8F08-7C5E846C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6291"/>
            <a:ext cx="8596668" cy="45450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Loads may move for a number of reasons whilst in transit </a:t>
            </a:r>
          </a:p>
          <a:p>
            <a:r>
              <a:rPr lang="en-GB" dirty="0"/>
              <a:t>Bad loading </a:t>
            </a:r>
          </a:p>
          <a:p>
            <a:r>
              <a:rPr lang="en-GB" dirty="0"/>
              <a:t>Movement of load against the bed of the vehicle due to oil, water, grit</a:t>
            </a:r>
          </a:p>
          <a:p>
            <a:r>
              <a:rPr lang="en-GB" dirty="0"/>
              <a:t> badly stacked pallets </a:t>
            </a:r>
          </a:p>
          <a:p>
            <a:r>
              <a:rPr lang="en-GB" dirty="0"/>
              <a:t>bad driving – hard braking –accelerating to fast </a:t>
            </a:r>
          </a:p>
          <a:p>
            <a:r>
              <a:rPr lang="en-GB" dirty="0"/>
              <a:t>strapping not used or not secure enough to hold the load</a:t>
            </a:r>
          </a:p>
          <a:p>
            <a:r>
              <a:rPr lang="en-GB" dirty="0"/>
              <a:t>uneven roads</a:t>
            </a:r>
          </a:p>
          <a:p>
            <a:r>
              <a:rPr lang="en-GB" dirty="0"/>
              <a:t>Non Road worthy vehicle 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284A-53B5-4218-80B4-00D23CAF3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EC381-5ED8-4140-8E44-7EBBD578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422824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89BC-EF86-47D8-BE2F-6ACE799B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Loading pallets on to a vehicle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52C1-B4F6-4902-964B-076391FDA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Clr>
                <a:srgbClr val="90C226"/>
              </a:buClr>
              <a:buNone/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Check the vehicle is serviceable and fit for purpose  .</a:t>
            </a:r>
          </a:p>
          <a:p>
            <a:pPr>
              <a:buClr>
                <a:srgbClr val="90C226"/>
              </a:buClr>
            </a:pPr>
            <a:r>
              <a:rPr lang="en-GB" sz="1400" dirty="0">
                <a:solidFill>
                  <a:schemeClr val="tx1"/>
                </a:solidFill>
              </a:rPr>
              <a:t>The bed of the lorry should be free from loose debris ,fluids, it should have no loose or broken flooring ,report if there is a problem </a:t>
            </a:r>
          </a:p>
          <a:p>
            <a:pPr>
              <a:buClr>
                <a:srgbClr val="90C226"/>
              </a:buClr>
            </a:pPr>
            <a:r>
              <a:rPr lang="en-GB" sz="1400" dirty="0">
                <a:solidFill>
                  <a:schemeClr val="tx1"/>
                </a:solidFill>
              </a:rPr>
              <a:t>Find out if a FLT can be driven on to the rear before doing so</a:t>
            </a:r>
          </a:p>
          <a:p>
            <a:pPr>
              <a:buClr>
                <a:srgbClr val="90C226"/>
              </a:buClr>
            </a:pPr>
            <a:r>
              <a:rPr lang="en-GB" sz="1400" dirty="0">
                <a:solidFill>
                  <a:schemeClr val="tx1"/>
                </a:solidFill>
              </a:rPr>
              <a:t>The hand brake should be applied and the keys handed over to the loader</a:t>
            </a:r>
          </a:p>
          <a:p>
            <a:pPr>
              <a:buClr>
                <a:srgbClr val="90C226"/>
              </a:buClr>
            </a:pPr>
            <a:r>
              <a:rPr lang="en-GB" sz="1400" dirty="0">
                <a:solidFill>
                  <a:schemeClr val="tx1"/>
                </a:solidFill>
              </a:rPr>
              <a:t>Drivers must wear hi Viz and safety shoes </a:t>
            </a:r>
          </a:p>
          <a:p>
            <a:pPr>
              <a:buClr>
                <a:srgbClr val="90C226"/>
              </a:buClr>
            </a:pPr>
            <a:r>
              <a:rPr lang="en-GB" sz="1400" dirty="0">
                <a:solidFill>
                  <a:schemeClr val="tx1"/>
                </a:solidFill>
              </a:rPr>
              <a:t>Once loaded driver should apply straps if needed ,this is down to the drivers discretion ,however if the loader is unsure please make someone aware .</a:t>
            </a:r>
          </a:p>
          <a:p>
            <a:pPr>
              <a:buClr>
                <a:srgbClr val="90C226"/>
              </a:buClr>
            </a:pPr>
            <a:endParaRPr lang="en-GB" sz="1400" dirty="0">
              <a:solidFill>
                <a:schemeClr val="tx1"/>
              </a:solidFill>
            </a:endParaRPr>
          </a:p>
          <a:p>
            <a:pPr>
              <a:buClr>
                <a:srgbClr val="90C226"/>
              </a:buClr>
            </a:pPr>
            <a:endParaRPr lang="en-GB" sz="1400" dirty="0">
              <a:solidFill>
                <a:schemeClr val="tx1"/>
              </a:solidFill>
            </a:endParaRPr>
          </a:p>
          <a:p>
            <a:pPr>
              <a:buClr>
                <a:srgbClr val="90C226"/>
              </a:buClr>
            </a:pPr>
            <a:endParaRPr lang="en-GB" sz="14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A1DDC-0524-4EF2-A0D3-68977BFF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8C816-D7AC-4AE1-A72B-A3112974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3163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15AE-A27F-4D65-921E-8FD24A15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GB" sz="1800" dirty="0">
                <a:solidFill>
                  <a:schemeClr val="tx1"/>
                </a:solidFill>
                <a:ea typeface="+mn-ea"/>
                <a:cs typeface="+mn-cs"/>
              </a:rPr>
              <a:t>Placement of loads on vehicles under the drivers advice.</a:t>
            </a:r>
            <a:br>
              <a:rPr lang="en-GB" sz="1800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schemeClr val="tx1"/>
                </a:solidFill>
                <a:ea typeface="+mn-ea"/>
                <a:cs typeface="+mn-cs"/>
              </a:rPr>
              <a:t>If unsure always talk to the driver . </a:t>
            </a:r>
            <a:br>
              <a:rPr lang="en-GB" sz="18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</a:br>
            <a:b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Evenly distribute weight accordingly ,</a:t>
            </a:r>
            <a:b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rules for overhanging items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6E72-FDBD-41B4-8955-73A058830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When loading a lorry think about weight ,length, height of load.</a:t>
            </a:r>
          </a:p>
          <a:p>
            <a:r>
              <a:rPr lang="en-GB" dirty="0"/>
              <a:t>Spread the weight out evenly across the bed of the lorry or according to the weight of the pallet . examples on page 7,8</a:t>
            </a:r>
          </a:p>
          <a:p>
            <a:r>
              <a:rPr lang="en-GB" dirty="0"/>
              <a:t>Try to place high pallets next to the headboard or in between a pallet of similar Hight </a:t>
            </a:r>
          </a:p>
          <a:p>
            <a:r>
              <a:rPr lang="en-GB" dirty="0"/>
              <a:t>If the load in longer than the bed of the lorry ,long load requirements may need to be applied as follows</a:t>
            </a:r>
          </a:p>
          <a:p>
            <a:r>
              <a:rPr lang="en-GB" dirty="0"/>
              <a:t>Not exceeding 1 metre – no  marker requirement</a:t>
            </a:r>
          </a:p>
          <a:p>
            <a:r>
              <a:rPr lang="en-GB" dirty="0"/>
              <a:t>More than 1 meter but not exceeding 2 metre – end to be clearly visible with warning marker</a:t>
            </a:r>
          </a:p>
          <a:p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More than 2 meter but not exceeding 3.05 metre</a:t>
            </a:r>
            <a:r>
              <a:rPr lang="en-GB" dirty="0"/>
              <a:t>  - End and side marker boards required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FEE55-78BD-4D15-9738-41DADF64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414FA-0B4C-4C21-90E5-31A165EF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201481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90957-7FC5-4F36-A6CC-CD62C796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Examples of evenly distributed loads with void packaging and dunnage used  </a:t>
            </a:r>
          </a:p>
        </p:txBody>
      </p:sp>
      <p:pic>
        <p:nvPicPr>
          <p:cNvPr id="1026" name="Picture 2" descr="Image result for safe loading of a lorry pictures fta">
            <a:extLst>
              <a:ext uri="{FF2B5EF4-FFF2-40B4-BE49-F238E27FC236}">
                <a16:creationId xmlns:a16="http://schemas.microsoft.com/office/drawing/2014/main" id="{F0FAF68D-5E31-4E0A-8C26-B9239F25D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" y="2915444"/>
            <a:ext cx="2503055" cy="292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98CDB-32FF-4FFE-BC2D-B0B94177E053}"/>
              </a:ext>
            </a:extLst>
          </p:cNvPr>
          <p:cNvSpPr txBox="1"/>
          <p:nvPr/>
        </p:nvSpPr>
        <p:spPr>
          <a:xfrm>
            <a:off x="2964873" y="3629891"/>
            <a:ext cx="151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Dunnage used to stop movement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CA5E7A-E1B6-4703-AD6B-A1B9C30A2673}"/>
              </a:ext>
            </a:extLst>
          </p:cNvPr>
          <p:cNvCxnSpPr/>
          <p:nvPr/>
        </p:nvCxnSpPr>
        <p:spPr>
          <a:xfrm flipH="1">
            <a:off x="2096655" y="3999345"/>
            <a:ext cx="7481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AC4EB4-88CE-4EE4-A051-3A93EE83B23A}"/>
              </a:ext>
            </a:extLst>
          </p:cNvPr>
          <p:cNvCxnSpPr>
            <a:cxnSpLocks/>
          </p:cNvCxnSpPr>
          <p:nvPr/>
        </p:nvCxnSpPr>
        <p:spPr>
          <a:xfrm flipH="1">
            <a:off x="1400962" y="4152550"/>
            <a:ext cx="2038524" cy="775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D45BCB-E141-4CEA-A3BD-A6F0FEF8AEC8}"/>
              </a:ext>
            </a:extLst>
          </p:cNvPr>
          <p:cNvCxnSpPr/>
          <p:nvPr/>
        </p:nvCxnSpPr>
        <p:spPr>
          <a:xfrm flipH="1">
            <a:off x="2021747" y="4091556"/>
            <a:ext cx="1031846" cy="136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6" name="Picture 12" descr="Image result for using dunnage in gaps on a lorry">
            <a:extLst>
              <a:ext uri="{FF2B5EF4-FFF2-40B4-BE49-F238E27FC236}">
                <a16:creationId xmlns:a16="http://schemas.microsoft.com/office/drawing/2014/main" id="{73251FA6-491A-4E36-B495-282DD13A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31" y="2936957"/>
            <a:ext cx="3379152" cy="292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68097B-7741-41CC-B4C5-1D8861D4A7FF}"/>
              </a:ext>
            </a:extLst>
          </p:cNvPr>
          <p:cNvSpPr txBox="1"/>
          <p:nvPr/>
        </p:nvSpPr>
        <p:spPr>
          <a:xfrm>
            <a:off x="8254767" y="3254928"/>
            <a:ext cx="1602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Use of dunnage in between loads to stop movements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F48484-025F-4766-B65C-8C95B449176D}"/>
              </a:ext>
            </a:extLst>
          </p:cNvPr>
          <p:cNvCxnSpPr/>
          <p:nvPr/>
        </p:nvCxnSpPr>
        <p:spPr>
          <a:xfrm flipH="1">
            <a:off x="5587068" y="4575728"/>
            <a:ext cx="2684477" cy="684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E6601C-A352-47F7-ACF9-A4AFADB14E7B}"/>
              </a:ext>
            </a:extLst>
          </p:cNvPr>
          <p:cNvCxnSpPr/>
          <p:nvPr/>
        </p:nvCxnSpPr>
        <p:spPr>
          <a:xfrm flipH="1">
            <a:off x="6669248" y="4546833"/>
            <a:ext cx="1585519" cy="11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7012D1-1B79-47BC-A52D-66D5D03809E5}"/>
              </a:ext>
            </a:extLst>
          </p:cNvPr>
          <p:cNvCxnSpPr>
            <a:cxnSpLocks/>
          </p:cNvCxnSpPr>
          <p:nvPr/>
        </p:nvCxnSpPr>
        <p:spPr>
          <a:xfrm flipH="1" flipV="1">
            <a:off x="7810151" y="3998243"/>
            <a:ext cx="461394" cy="347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43A3EE-C948-4698-85B5-48FE61BB497F}"/>
              </a:ext>
            </a:extLst>
          </p:cNvPr>
          <p:cNvCxnSpPr>
            <a:cxnSpLocks/>
          </p:cNvCxnSpPr>
          <p:nvPr/>
        </p:nvCxnSpPr>
        <p:spPr>
          <a:xfrm flipH="1">
            <a:off x="6803473" y="4458281"/>
            <a:ext cx="1459683" cy="88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F4DD9E-64F9-4E22-8059-F677BF1A9912}"/>
              </a:ext>
            </a:extLst>
          </p:cNvPr>
          <p:cNvCxnSpPr>
            <a:cxnSpLocks/>
          </p:cNvCxnSpPr>
          <p:nvPr/>
        </p:nvCxnSpPr>
        <p:spPr>
          <a:xfrm flipH="1" flipV="1">
            <a:off x="7449425" y="4345498"/>
            <a:ext cx="822120" cy="28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AC1441E-F868-4529-96E5-FDDC2B6077BC}"/>
              </a:ext>
            </a:extLst>
          </p:cNvPr>
          <p:cNvSpPr txBox="1"/>
          <p:nvPr/>
        </p:nvSpPr>
        <p:spPr>
          <a:xfrm>
            <a:off x="5729681" y="2306972"/>
            <a:ext cx="3053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       Nui is void packaging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B6045-E42E-48F8-B71C-99FAC189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A38F6-A3F4-4F4B-90F2-C2FD35FD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211584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AD4D-D2A9-4536-B1A9-AEE6BCC5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    Examples of evenly distributed loads with void packaging and dunnage used 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9D8447-F56E-4B2E-B80B-EF6210B98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264343" y="-183534"/>
            <a:ext cx="3816992" cy="859666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D8233-51DB-4835-9748-2A8263BD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A6F2-1ACC-43F2-A364-E582E4BC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417028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1AAF-3C44-41C3-91BD-D1E88219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Unloading a vehicle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2ED9-9464-4006-97CC-0A9C7B25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Allow the driver  time to prepare the vehicle for unloading </a:t>
            </a:r>
          </a:p>
          <a:p>
            <a:r>
              <a:rPr lang="en-GB" dirty="0"/>
              <a:t>Driver to hand over keys to the vehicle</a:t>
            </a:r>
          </a:p>
          <a:p>
            <a:r>
              <a:rPr lang="en-GB" dirty="0"/>
              <a:t>Once the vehicle is ready and driver is out the way start unloading </a:t>
            </a:r>
          </a:p>
          <a:p>
            <a:r>
              <a:rPr lang="en-GB" dirty="0"/>
              <a:t>If the load looks unstable or unsafe do not unload ( seek advice)</a:t>
            </a:r>
          </a:p>
          <a:p>
            <a:r>
              <a:rPr lang="en-GB" dirty="0"/>
              <a:t>Unloading a vehicle can be dangerous THINK </a:t>
            </a:r>
            <a:r>
              <a:rPr lang="en-GB" b="1" u="sng" dirty="0"/>
              <a:t>safety first</a:t>
            </a:r>
          </a:p>
          <a:p>
            <a:r>
              <a:rPr lang="en-GB" dirty="0"/>
              <a:t>Examples below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1AF45-3611-427D-A817-6F7B97A1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05AC6-8108-479D-A167-FC98DBAE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TBT02 - V1 - 13/01/20</a:t>
            </a:r>
          </a:p>
        </p:txBody>
      </p:sp>
    </p:spTree>
    <p:extLst>
      <p:ext uri="{BB962C8B-B14F-4D97-AF65-F5344CB8AC3E}">
        <p14:creationId xmlns:p14="http://schemas.microsoft.com/office/powerpoint/2010/main" val="14414311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A8A14E450E2C40B1831BB5B24F2BE8" ma:contentTypeVersion="4" ma:contentTypeDescription="Create a new document." ma:contentTypeScope="" ma:versionID="43e9bcfc29f70e64956f069c42e2666b">
  <xsd:schema xmlns:xsd="http://www.w3.org/2001/XMLSchema" xmlns:xs="http://www.w3.org/2001/XMLSchema" xmlns:p="http://schemas.microsoft.com/office/2006/metadata/properties" xmlns:ns2="f3c4542a-4ca2-423a-afb5-c133b474d5f2" xmlns:ns3="32eebb7b-2b12-4fc4-956d-a42e6c769d95" targetNamespace="http://schemas.microsoft.com/office/2006/metadata/properties" ma:root="true" ma:fieldsID="0cf138de3e3c32e80ab1b08661444c14" ns2:_="" ns3:_="">
    <xsd:import namespace="f3c4542a-4ca2-423a-afb5-c133b474d5f2"/>
    <xsd:import namespace="32eebb7b-2b12-4fc4-956d-a42e6c769d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4542a-4ca2-423a-afb5-c133b474d5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bb7b-2b12-4fc4-956d-a42e6c769d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C9EEAC-0C04-45B1-8B1D-167E160942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6C2D55-39CD-45A2-8989-DD814AB4174E}"/>
</file>

<file path=customXml/itemProps3.xml><?xml version="1.0" encoding="utf-8"?>
<ds:datastoreItem xmlns:ds="http://schemas.openxmlformats.org/officeDocument/2006/customXml" ds:itemID="{6CF9217B-89BF-4EAE-BF32-3AB476BD785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1287</TotalTime>
  <Words>817</Words>
  <Application>Microsoft Office PowerPoint</Application>
  <PresentationFormat>Widescreen</PresentationFormat>
  <Paragraphs>131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Facet</vt:lpstr>
      <vt:lpstr>Safe loading of vehicles</vt:lpstr>
      <vt:lpstr>Safety of loads</vt:lpstr>
      <vt:lpstr>Stacking of a pallet </vt:lpstr>
      <vt:lpstr>Movement of load in transit</vt:lpstr>
      <vt:lpstr>Loading pallets on to a vehicle </vt:lpstr>
      <vt:lpstr>Placement of loads on vehicles under the drivers advice. If unsure always talk to the driver .   Evenly distribute weight accordingly , rules for overhanging items </vt:lpstr>
      <vt:lpstr>Examples of evenly distributed loads with void packaging and dunnage used  </vt:lpstr>
      <vt:lpstr>    Examples of evenly distributed loads with void packaging and dunnage used </vt:lpstr>
      <vt:lpstr>Unloading a vehicle </vt:lpstr>
      <vt:lpstr>  Unloading</vt:lpstr>
      <vt:lpstr> Are these loads safe </vt:lpstr>
      <vt:lpstr>Are these loads safe </vt:lpstr>
      <vt:lpstr>PowerPoint Presentation</vt:lpstr>
      <vt:lpstr>  who is responsible for unsafe loads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loading of vehicles</dc:title>
  <dc:creator>Stewart Grimmer</dc:creator>
  <cp:lastModifiedBy>Sarah Newman</cp:lastModifiedBy>
  <cp:revision>58</cp:revision>
  <dcterms:created xsi:type="dcterms:W3CDTF">2019-04-15T12:39:10Z</dcterms:created>
  <dcterms:modified xsi:type="dcterms:W3CDTF">2021-03-05T15:01:56Z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0x010100F3A8A14E450E2C40B1831BB5B24F2BE8</vt:lpwstr>
  </property>
</Properties>
</file>